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3" r:id="rId6"/>
    <p:sldId id="261" r:id="rId7"/>
    <p:sldId id="262" r:id="rId8"/>
    <p:sldId id="285" r:id="rId9"/>
    <p:sldId id="287" r:id="rId10"/>
    <p:sldId id="264" r:id="rId11"/>
    <p:sldId id="265" r:id="rId12"/>
    <p:sldId id="266" r:id="rId13"/>
    <p:sldId id="267" r:id="rId14"/>
    <p:sldId id="268" r:id="rId15"/>
    <p:sldId id="270" r:id="rId16"/>
    <p:sldId id="286" r:id="rId17"/>
    <p:sldId id="271" r:id="rId18"/>
    <p:sldId id="275" r:id="rId19"/>
    <p:sldId id="272" r:id="rId20"/>
    <p:sldId id="273" r:id="rId21"/>
    <p:sldId id="274" r:id="rId22"/>
    <p:sldId id="276" r:id="rId23"/>
    <p:sldId id="280" r:id="rId24"/>
    <p:sldId id="281" r:id="rId25"/>
    <p:sldId id="282" r:id="rId26"/>
    <p:sldId id="277" r:id="rId27"/>
    <p:sldId id="269" r:id="rId28"/>
    <p:sldId id="278" r:id="rId29"/>
    <p:sldId id="284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EC9D7-9FC5-4FD3-8A19-550F58AB084D}">
          <p14:sldIdLst>
            <p14:sldId id="256"/>
            <p14:sldId id="257"/>
            <p14:sldId id="258"/>
            <p14:sldId id="259"/>
            <p14:sldId id="283"/>
            <p14:sldId id="261"/>
            <p14:sldId id="262"/>
            <p14:sldId id="285"/>
            <p14:sldId id="287"/>
            <p14:sldId id="264"/>
            <p14:sldId id="265"/>
            <p14:sldId id="266"/>
            <p14:sldId id="267"/>
            <p14:sldId id="268"/>
            <p14:sldId id="270"/>
            <p14:sldId id="286"/>
            <p14:sldId id="271"/>
            <p14:sldId id="275"/>
            <p14:sldId id="272"/>
            <p14:sldId id="273"/>
            <p14:sldId id="274"/>
            <p14:sldId id="276"/>
            <p14:sldId id="280"/>
          </p14:sldIdLst>
        </p14:section>
        <p14:section name="Untitled Section" id="{641D2F49-5A7E-42EA-8752-521F5B1A3536}">
          <p14:sldIdLst>
            <p14:sldId id="281"/>
            <p14:sldId id="282"/>
            <p14:sldId id="277"/>
            <p14:sldId id="269"/>
            <p14:sldId id="278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E28658-70D8-4441-A5E6-B1A46F1435D6}" v="2018" dt="2025-01-28T14:42:02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725" autoAdjust="0"/>
  </p:normalViewPr>
  <p:slideViewPr>
    <p:cSldViewPr snapToGrid="0">
      <p:cViewPr varScale="1">
        <p:scale>
          <a:sx n="144" d="100"/>
          <a:sy n="144" d="100"/>
        </p:scale>
        <p:origin x="316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14:04:58.8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156 640 24575,'-1'0'0,"0"-1"0,1 1 0,-1 0 0,0-1 0,1 1 0,-1-1 0,1 1 0,-1-1 0,1 1 0,-1-1 0,1 1 0,-1-1 0,1 0 0,-1 1 0,1-1 0,0 0 0,-1 1 0,1-1 0,0 0 0,0 1 0,0-1 0,-1 0 0,1 0 0,0 1 0,0-1 0,0 0 0,0 0 0,-1-26 0,1 24 0,-1-9 0,1-1 0,0 1 0,-1-1 0,0 0 0,-1 1 0,-1-1 0,-6-20 0,5 20 0,1-1 0,1 0 0,0 1 0,1-1 0,0 0 0,1 0 0,3-20 0,-1-12 0,-2 23 0,1 15 0,0 0 0,-1 0 0,0 0 0,-1 0 0,0 0 0,0 0 0,0 0 0,-1 0 0,0 1 0,-6-12 0,8 18 0,0 0 0,-1 0 0,1 1 0,-1-1 0,0 0 0,1 1 0,-1-1 0,1 0 0,-1 1 0,0-1 0,0 1 0,1-1 0,-1 1 0,0 0 0,0-1 0,1 1 0,-1 0 0,0-1 0,0 1 0,0 0 0,0 0 0,0 0 0,1 0 0,-1 0 0,0 0 0,0 0 0,0 0 0,0 0 0,0 0 0,0 0 0,0 1 0,1-1 0,0 0 0,0 1 0,0-1 0,0 0 0,0 0 0,0 1 0,0-1 0,0 0 0,1 0 0,-1 0 0,0 1 0,0-1 0,0 0 0,0 0 0,0 0 0,1 1 0,-1-1 0,0 0 0,0 0 0,0 0 0,1 0 0,-1 0 0,0 0 0,0 1 0,1-1 0,-1 0 0,0 0 0,0 0 0,0 0 0,1 0 0,-1 0 0,0 0 0,0 0 0,1 0 0,-1 0 0,0 0 0,0 0 0,1 0 0,-1 0 0,1 0 0,12 1 0,-9-2 0,1-1 0,-1 1 0,0-1 0,0 0 0,1 0 0,-1 0 0,0 0 0,-1-1 0,1 1 0,0-1 0,5-6 0,-1 1 0,0-1 0,0-1 0,8-12 0,-14 20 0,-1 0 0,0 0 0,0 0 0,1-1 0,-1 1 0,-1 0 0,1 0 0,0-1 0,0 1 0,-1-1 0,1 1 0,-1 0 0,0-1 0,0 1 0,0-1 0,0 1 0,0-1 0,-1 1 0,1 0 0,-1-1 0,1 1 0,-1 0 0,0-1 0,0 1 0,-1-3 0,0 3 0,0 0 0,0 0 0,0 0 0,0 0 0,0 0 0,0 0 0,-1 0 0,1 1 0,-1-1 0,1 1 0,-1-1 0,1 1 0,-1 0 0,0 0 0,0 1 0,0-1 0,1 0 0,-1 1 0,0 0 0,-4-1 0,2 2 0,0-1 0,0 1 0,0-1 0,0 1 0,0 1 0,1-1 0,-1 1 0,0 0 0,1 0 0,-1 0 0,1 0 0,0 1 0,0 0 0,0 0 0,0 0 0,0 0 0,1 1 0,-1-1 0,1 1 0,0 0 0,0 0 0,0 0 0,1 0 0,-1 1 0,1-1 0,0 1 0,0-1 0,1 1 0,-1 0 0,1 0 0,0 0 0,1 0 0,-1 0 0,1 0 0,0 9 0,0-13 0,1 1 0,-1 0 0,0-1 0,1 1 0,-1-1 0,1 1 0,0-1 0,-1 1 0,1-1 0,0 1 0,0-1 0,0 0 0,0 1 0,0-1 0,0 0 0,0 0 0,0 0 0,1 0 0,-1 0 0,2 1 0,0 0 0,-1-1 0,1 1 0,1-1 0,-1 0 0,0 0 0,0-1 0,0 1 0,0-1 0,7 1 0,-6-1 0,1 0 0,-1 0 0,0-1 0,0 1 0,1-1 0,-1 0 0,0 0 0,0 0 0,0-1 0,0 1 0,0-1 0,0 0 0,0 0 0,-1-1 0,7-4 0,-9 6 0,0 0 0,0 1 0,-1-1 0,1 0 0,0 0 0,0 0 0,-1 0 0,1 0 0,0 0 0,-1 0 0,1 0 0,-1 0 0,0 0 0,1 0 0,-1 0 0,0 0 0,0 0 0,1 0 0,-1-1 0,0 1 0,0 0 0,0 0 0,0 0 0,0 0 0,-1 0 0,1 0 0,0-1 0,-1 1 0,1 0 0,0 0 0,-1 0 0,1 0 0,-1 0 0,0 0 0,1 0 0,-1 0 0,-1 0 0,0-1 0,0 0 0,0 1 0,-1-1 0,1 1 0,-1 0 0,1 0 0,-1 0 0,0 0 0,1 0 0,-1 1 0,0-1 0,0 1 0,1 0 0,-4 0 0,1 0 0,-1 0 0,1 1 0,-1 0 0,1 0 0,0 0 0,0 0 0,0 1 0,-9 4 0,11-4 0,0-1 0,0 1 0,0 0 0,0 0 0,1 0 0,-1 0 0,1 1 0,0-1 0,-1 0 0,1 1 0,0 0 0,0 0 0,1-1 0,-1 1 0,-2 5 0,4-7 0,0-1 0,0 1 0,0-1 0,0 1 0,-1-1 0,1 1 0,0-1 0,0 1 0,0-1 0,0 1 0,0-1 0,0 1 0,1-1 0,-1 1 0,0-1 0,0 0 0,0 1 0,0-1 0,1 1 0,-1-1 0,0 1 0,0-1 0,1 1 0,-1-1 0,0 0 0,1 1 0,-1-1 0,1 1 0,16 5 0,25-5 0,-37-1 0,2-1 0,0 1 0,1-1 0,-1 0 0,0-1 0,0 0 0,-1 0 0,1 0 0,0-1 0,9-6 0,-12 8 0,-1-1 0,0-1 0,0 1 0,0 0 0,-1-1 0,1 1 0,0-1 0,-1 0 0,0 0 0,0 0 0,1 0 0,-2 0 0,1-1 0,0 1 0,-1-1 0,0 1 0,1-1 0,-2 1 0,1-1 0,1-4 0,-2 7 0,-1 0 0,1 0 0,0 0 0,0 0 0,0 0 0,-1 0 0,1 0 0,0 0 0,-1 0 0,1 0 0,-1 0 0,1 0 0,-1 0 0,0 0 0,1 0 0,-1 1 0,0-1 0,1 0 0,-1 0 0,0 1 0,0-1 0,0 0 0,0 1 0,0-1 0,0 1 0,1 0 0,-1-1 0,0 1 0,0 0 0,0-1 0,-1 1 0,1 0 0,0 0 0,0 0 0,-2 0 0,-6-1 0,0 1 0,-1 0 0,-10 1 0,10 0 0,2-1 0,0 1 0,0 0 0,0 1 0,0 0 0,1 0 0,-1 1 0,1 0 0,-1 0 0,1 0 0,0 1 0,0 0 0,1 1 0,-1 0 0,1 0 0,-11 11 0,17-15 0,-1-1 0,1 0 0,-1 1 0,1-1 0,0 1 0,-1-1 0,1 1 0,0-1 0,-1 1 0,1 0 0,0-1 0,0 1 0,0-1 0,-1 1 0,1-1 0,0 1 0,0 0 0,0-1 0,0 1 0,0 0 0,0-1 0,0 1 0,0-1 0,0 1 0,1 0 0,-1-1 0,0 1 0,0-1 0,0 1 0,1 0 0,0 0 0,0 0 0,1 0 0,-1 0 0,0 0 0,0-1 0,1 1 0,-1 0 0,0-1 0,1 1 0,-1-1 0,1 0 0,2 1 0,7 0 0,1 0 0,19-2 0,-25 1 0,31 0 0,-19 1 0,34-4 0,-46 2 0,-1 0 0,0 0 0,1-1 0,-1 1 0,0-1 0,0 0 0,0-1 0,0 1 0,0-1 0,6-5 0,0 0 0,26-25 0,-36 31 0,1 1 0,-1 0 0,0-1 0,0 1 0,0-1 0,0 0 0,0 1 0,0-1 0,0 0 0,-1 0 0,1 1 0,0-1 0,-1 0 0,0 0 0,1 0 0,-1 0 0,0 0 0,0 1 0,0-1 0,0 0 0,-1-3 0,1 4 0,-1 0 0,0 0 0,0 0 0,1 0 0,-1 0 0,0 0 0,0 0 0,0 0 0,0 0 0,0 1 0,0-1 0,-1 0 0,1 1 0,0-1 0,0 0 0,0 1 0,-1 0 0,1-1 0,0 1 0,-1 0 0,1-1 0,0 1 0,-1 0 0,-1 0 0,-40 1 0,32 0 0,-12-1 0,10 0 0,0 1 0,1 0 0,-16 3 0,23-3 0,1 0 0,-1 1 0,0 0 0,1 0 0,0 0 0,-1 1 0,1-1 0,0 1 0,0 0 0,0 0 0,-5 7 0,4-5 0,1 0 0,-1 0 0,2 1 0,-1-1 0,1 1 0,-1 0 0,-1 6 0,4-11 0,1 0 0,0 0 0,-1 0 0,1 0 0,0 0 0,0 1 0,0-1 0,0 0 0,0 0 0,0 0 0,0 0 0,0 0 0,0 1 0,1-1 0,-1 0 0,0 0 0,1 0 0,0 2 0,0-2 0,0 0 0,0 0 0,1 0 0,-1 0 0,0 0 0,0 0 0,1-1 0,-1 1 0,0 0 0,1-1 0,-1 1 0,1-1 0,-1 1 0,1-1 0,-1 0 0,1 0 0,-1 1 0,3-1 0,59-1-1365,-52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14:05:04.6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1 109 24575,'8'0'0,"0"0"0,1-1 0,-1 0 0,0 0 0,0-1 0,15-5 0,-20 6 0,0-1 0,0 1 0,0-1 0,-1 1 0,1-1 0,0 0 0,-1 0 0,0 0 0,1 0 0,-1 0 0,0-1 0,0 1 0,0-1 0,-1 0 0,1 1 0,0-1 0,-1 0 0,0 0 0,0 0 0,0 0 0,1-4 0,-2 6 0,1 0 0,-1 1 0,0-1 0,0 0 0,0 0 0,0 0 0,0 0 0,0 0 0,0 0 0,-1 0 0,1 0 0,0 0 0,0 1 0,-1-1 0,1 0 0,0 0 0,-1 0 0,1 0 0,-1 1 0,1-1 0,-1 0 0,0 1 0,1-1 0,-1 0 0,0 1 0,1-1 0,-1 1 0,0-1 0,0 1 0,1-1 0,-1 1 0,-1-1 0,-4-1 0,0 0 0,0 0 0,0 1 0,-8-1 0,11 2 0,0-1 0,-1 1 0,1-1 0,-1 0 0,1 0 0,0 0 0,-6-3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36603-A856-4828-A738-32A8190A5940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937AC-EE33-45FA-9AF4-A456169E9EB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9968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(hier klarstellen ganzes system) psi nicht nur von system oder env </a:t>
            </a:r>
          </a:p>
          <a:p>
            <a:r>
              <a:rPr lang="de-DE" sz="1200" dirty="0">
                <a:solidFill>
                  <a:srgbClr val="C00000"/>
                </a:solidFill>
              </a:rPr>
              <a:t>(etwas genauer beschreiben was ich genau meine)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37AC-EE33-45FA-9AF4-A456169E9EB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7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 both the system and its environment ex-</a:t>
            </a:r>
          </a:p>
          <a:p>
            <a:r>
              <a:rPr lang="en-US" dirty="0" err="1"/>
              <a:t>hibit</a:t>
            </a:r>
            <a:r>
              <a:rPr lang="en-US" dirty="0"/>
              <a:t> Markovian dynamics.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37AC-EE33-45FA-9AF4-A456169E9EB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09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37AC-EE33-45FA-9AF4-A456169E9E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4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FD4C-BCB2-7C92-BE58-472F3CFF2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16C5D-8B62-F39B-7717-39FE7DC91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54F2-DD2C-C367-59D8-C3292C1D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B97CE-2305-A917-F9CA-96E9FCF9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42112-5A29-FCB7-8C68-5A72C463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130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D993-B493-D41B-2BD7-C6655EF2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C2035-148E-B0E5-C154-156902EDF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5CCF8-26E2-5D99-BD6E-0E49A4DE7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A8438-8DB4-CB2A-CB93-9E3F830A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200CA-06A4-0E9C-367F-91A3CCDB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03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0056F-523A-8CA4-0FA1-030AC6BFE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DCFCB-4883-A77D-2EF0-86E016E00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F0F03-A59A-C5F9-F0DF-8BE15BF35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BE3B5-369E-8AC8-01DE-F8A2AD0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307CF-D09F-EFC2-9817-51C4A84B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87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B7D6-E76A-E1A1-82C1-D5A0CBC50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ED53-A103-ABF0-E5D0-2F173443B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239B2-6AA3-3079-0ED8-2002E915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2C63F-6095-3359-00D8-3397A4F1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1BB35-844D-645D-1C48-1B1D9728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4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71DC-40ED-0FC6-BB4F-9002F878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1574D-539B-902B-0F48-8AD8B9972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6B86C-326E-0B8A-E0F4-D015449B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A922A-FCB0-33BA-041C-839F7990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7E61-A9B6-4E32-FB4F-3035049C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78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C80-DFB3-FEA0-4E7E-C44FC2AD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81579-B058-EEE7-A359-AE5DFD061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64B93-DCC8-98CC-75F3-EF1E8B704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8879-33EF-0482-9683-D9CAA342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05A24-9F15-A5D5-0D53-96E25461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7A83E-90E1-7A97-417E-60535A12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29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D754-4FBC-351E-95B1-EAF146B7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B09B6-B12F-FBEB-03E4-B595D054F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1556F-5547-1430-7911-FFE4ED468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51DFD-2B2F-26A6-2778-680FC1017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39ACF-2387-F968-21AF-C24250353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1402E-7868-D3DB-20AB-36F0597C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C2B8E-6D89-B69E-21A5-6ED2A3416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DFED-779A-AE61-7B33-F16B3E94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0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391E-5461-AABD-F86D-6AB6F092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732A7-ABD5-5A0F-8B11-0298AC1A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0D3AB-3D57-3116-547B-66A3EE4C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6358A-A676-80F6-3D17-9387CA4C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866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B5B23-1FD4-A6EE-B13E-D13A267E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2CEC2-B35F-515A-2A30-7B4B45A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C590F-9BA4-A874-E8AB-8241DDBB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62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54C9-39BC-8B60-F4A2-BFCE8F9F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57E14-3980-380E-48B0-3DF1C6A1F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A055B-166E-3B31-0253-2AA2BD6CB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3408D-A5FE-F340-F6B8-BD12B85FB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B2495-9236-49E1-125F-19AE6F15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25977-2EFE-03DF-EF00-9358C29E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3CD8-2339-CE0F-936F-DF156D02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61C892-D217-E778-76D0-4A3B3B1F76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A2530-14FB-76D3-A969-E099299C1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E1EAD-07E7-75D2-BF25-08B17DAC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DDB9B-18CC-7A5F-0B6C-6A7B7E59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2ADE5-9118-D404-3A37-55B806BD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26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60DE4-81CC-3581-8D9A-4D9F9231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370D4-342C-5423-D65D-8B212F297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4154B-53C2-2E58-939A-031F1B90B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501448-89B9-4FC3-B71D-248574EE1218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9D18C-DBF9-3B34-0917-AC9186A2F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B3968-24B0-665E-4C75-A67CAF6EB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2DF5C-DE74-4E5D-8E2D-7D0600436D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2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10.png"/><Relationship Id="rId12" Type="http://schemas.openxmlformats.org/officeDocument/2006/relationships/image" Target="../media/image37.png"/><Relationship Id="rId17" Type="http://schemas.openxmlformats.org/officeDocument/2006/relationships/image" Target="../media/image400.png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2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8.png"/><Relationship Id="rId7" Type="http://schemas.openxmlformats.org/officeDocument/2006/relationships/customXml" Target="../ink/ink2.xml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customXml" Target="../ink/ink1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4D1C-3745-FAB4-23E0-CDD380C91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791" y="1511093"/>
            <a:ext cx="10164417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Nonequilibrium phase diagram of an</a:t>
            </a:r>
            <a:br>
              <a:rPr lang="en-US" dirty="0"/>
            </a:br>
            <a:r>
              <a:rPr lang="en-US" dirty="0"/>
              <a:t>atom-cavity system with three-level</a:t>
            </a:r>
            <a:br>
              <a:rPr lang="en-US" dirty="0"/>
            </a:br>
            <a:r>
              <a:rPr lang="en-US" dirty="0"/>
              <a:t>atoms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DF9B5-6C91-DE60-A2AF-96E2EE0450A2}"/>
              </a:ext>
            </a:extLst>
          </p:cNvPr>
          <p:cNvSpPr txBox="1"/>
          <p:nvPr/>
        </p:nvSpPr>
        <p:spPr>
          <a:xfrm>
            <a:off x="362226" y="44347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Paul Haffner</a:t>
            </a:r>
          </a:p>
        </p:txBody>
      </p:sp>
    </p:spTree>
    <p:extLst>
      <p:ext uri="{BB962C8B-B14F-4D97-AF65-F5344CB8AC3E}">
        <p14:creationId xmlns:p14="http://schemas.microsoft.com/office/powerpoint/2010/main" val="60217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7E56-52A8-FC15-46B7-F46A05E7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  <a:br>
              <a:rPr lang="de-DE" dirty="0"/>
            </a:b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76F7-8BC5-E94C-A571-4DB778D7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894" y="614689"/>
            <a:ext cx="10515600" cy="662782"/>
          </a:xfrm>
        </p:spPr>
        <p:txBody>
          <a:bodyPr/>
          <a:lstStyle/>
          <a:p>
            <a:r>
              <a:rPr lang="de-DE" dirty="0"/>
              <a:t>Three-level atoms in optical cavity. 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506220D-1093-CF61-D5C0-363EAF7B1603}"/>
              </a:ext>
            </a:extLst>
          </p:cNvPr>
          <p:cNvSpPr txBox="1">
            <a:spLocks/>
          </p:cNvSpPr>
          <p:nvPr/>
        </p:nvSpPr>
        <p:spPr>
          <a:xfrm>
            <a:off x="3836894" y="179806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What are we looking at? 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5" name="Picture 4" descr="A blue and purple tube with red dots">
            <a:extLst>
              <a:ext uri="{FF2B5EF4-FFF2-40B4-BE49-F238E27FC236}">
                <a16:creationId xmlns:a16="http://schemas.microsoft.com/office/drawing/2014/main" id="{E991718A-41D4-219D-8334-AF2DC150B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69" y="2174084"/>
            <a:ext cx="3250686" cy="3952500"/>
          </a:xfrm>
          <a:prstGeom prst="rect">
            <a:avLst/>
          </a:prstGeom>
        </p:spPr>
      </p:pic>
      <p:pic>
        <p:nvPicPr>
          <p:cNvPr id="7" name="Picture 6" descr="Diagram of a diagram of a mode">
            <a:extLst>
              <a:ext uri="{FF2B5EF4-FFF2-40B4-BE49-F238E27FC236}">
                <a16:creationId xmlns:a16="http://schemas.microsoft.com/office/drawing/2014/main" id="{04E1B26F-364A-BD4F-99AF-60A0B8CE4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48" y="1897672"/>
            <a:ext cx="5881712" cy="4228912"/>
          </a:xfrm>
          <a:prstGeom prst="rect">
            <a:avLst/>
          </a:prstGeom>
        </p:spPr>
      </p:pic>
      <p:pic>
        <p:nvPicPr>
          <p:cNvPr id="9" name="Picture 8" descr="Diagram of a diagram of a car driving mode&#10;&#10;Description automatically generated">
            <a:extLst>
              <a:ext uri="{FF2B5EF4-FFF2-40B4-BE49-F238E27FC236}">
                <a16:creationId xmlns:a16="http://schemas.microsoft.com/office/drawing/2014/main" id="{84B7B0BD-65A1-A968-888A-F507154E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45" y="1277471"/>
            <a:ext cx="5979410" cy="4849114"/>
          </a:xfrm>
          <a:prstGeom prst="rect">
            <a:avLst/>
          </a:prstGeom>
        </p:spPr>
      </p:pic>
      <p:pic>
        <p:nvPicPr>
          <p:cNvPr id="11" name="Picture 10" descr="Diagram of a car driving mode">
            <a:extLst>
              <a:ext uri="{FF2B5EF4-FFF2-40B4-BE49-F238E27FC236}">
                <a16:creationId xmlns:a16="http://schemas.microsoft.com/office/drawing/2014/main" id="{D244C1B4-8086-7039-4D00-3DFD34C26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69" y="1348921"/>
            <a:ext cx="6704346" cy="5329273"/>
          </a:xfrm>
          <a:prstGeom prst="rect">
            <a:avLst/>
          </a:prstGeom>
        </p:spPr>
      </p:pic>
      <p:pic>
        <p:nvPicPr>
          <p:cNvPr id="19" name="Picture 18" descr="A diagram of a laser">
            <a:extLst>
              <a:ext uri="{FF2B5EF4-FFF2-40B4-BE49-F238E27FC236}">
                <a16:creationId xmlns:a16="http://schemas.microsoft.com/office/drawing/2014/main" id="{E8FD9BEF-1653-B928-E6A5-ADA69AC0E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15" y="1352837"/>
            <a:ext cx="7399011" cy="5354639"/>
          </a:xfrm>
          <a:prstGeom prst="rect">
            <a:avLst/>
          </a:prstGeom>
        </p:spPr>
      </p:pic>
      <p:pic>
        <p:nvPicPr>
          <p:cNvPr id="21" name="Picture 20" descr="A diagram of a laser">
            <a:extLst>
              <a:ext uri="{FF2B5EF4-FFF2-40B4-BE49-F238E27FC236}">
                <a16:creationId xmlns:a16="http://schemas.microsoft.com/office/drawing/2014/main" id="{55C1FB9A-C145-DB51-020D-13D6EB931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85" y="1357890"/>
            <a:ext cx="10203146" cy="53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3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EE69-D35A-8F73-9034-618B8EE8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275"/>
            <a:ext cx="2840011" cy="1325563"/>
          </a:xfrm>
        </p:spPr>
        <p:txBody>
          <a:bodyPr/>
          <a:lstStyle/>
          <a:p>
            <a:r>
              <a:rPr lang="de-DE" dirty="0"/>
              <a:t>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2C9F36-D16B-CFCE-1D50-A511516C979C}"/>
                  </a:ext>
                </a:extLst>
              </p:cNvPr>
              <p:cNvSpPr txBox="1"/>
              <p:nvPr/>
            </p:nvSpPr>
            <p:spPr>
              <a:xfrm>
                <a:off x="838198" y="854370"/>
                <a:ext cx="11694460" cy="1266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2800" dirty="0"/>
                  <a:t>operators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sz="2800" dirty="0"/>
                  <a:t>to represent the cavity field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28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  <m:sup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>
                        <a:latin typeface="Cambria Math" panose="02040503050406030204" pitchFamily="18" charset="0"/>
                      </a:rPr>
                      <m:t>⟨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de-DE" sz="2800" dirty="0"/>
                  <a:t> for the atoms.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2C9F36-D16B-CFCE-1D50-A511516C9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854370"/>
                <a:ext cx="11694460" cy="1266244"/>
              </a:xfrm>
              <a:prstGeom prst="rect">
                <a:avLst/>
              </a:prstGeom>
              <a:blipFill>
                <a:blip r:embed="rId2"/>
                <a:stretch>
                  <a:fillRect l="-1042" t="-1923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A8A453-DD87-432B-6B28-58A0D4CCB8C0}"/>
              </a:ext>
            </a:extLst>
          </p:cNvPr>
          <p:cNvSpPr txBox="1"/>
          <p:nvPr/>
        </p:nvSpPr>
        <p:spPr>
          <a:xfrm>
            <a:off x="838198" y="2124423"/>
            <a:ext cx="10896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The Hamiltonian:</a:t>
            </a:r>
            <a:endParaRPr lang="de-DE" sz="2800" i="1" kern="1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E8F04-AC7D-A92E-372A-19271B677F63}"/>
              </a:ext>
            </a:extLst>
          </p:cNvPr>
          <p:cNvSpPr txBox="1"/>
          <p:nvPr/>
        </p:nvSpPr>
        <p:spPr>
          <a:xfrm>
            <a:off x="838198" y="5781596"/>
            <a:ext cx="80234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To simplify, switch to rotating frame.</a:t>
            </a:r>
          </a:p>
          <a:p>
            <a:endParaRPr lang="de-D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203DC3-86F0-F22D-7A5E-8062B97E0226}"/>
                  </a:ext>
                </a:extLst>
              </p:cNvPr>
              <p:cNvSpPr txBox="1"/>
              <p:nvPr/>
            </p:nvSpPr>
            <p:spPr>
              <a:xfrm>
                <a:off x="838198" y="2690172"/>
                <a:ext cx="8252306" cy="582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cav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at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int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las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at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pump</m:t>
                          </m:r>
                        </m:sub>
                      </m:sSub>
                      <m:r>
                        <a:rPr lang="de-DE" sz="2800" b="0" i="0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de-DE" sz="1800" kern="1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203DC3-86F0-F22D-7A5E-8062B97E0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690172"/>
                <a:ext cx="8252306" cy="5822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CC04F-754D-8334-6A04-7ACFDCABCB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03" y="4540500"/>
            <a:ext cx="4320734" cy="527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AC9935-2FCE-BB23-C3E3-8EC96CFE4908}"/>
                  </a:ext>
                </a:extLst>
              </p:cNvPr>
              <p:cNvSpPr txBox="1"/>
              <p:nvPr/>
            </p:nvSpPr>
            <p:spPr>
              <a:xfrm>
                <a:off x="1341648" y="3608962"/>
                <a:ext cx="4178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AC9935-2FCE-BB23-C3E3-8EC96CFE4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48" y="3608962"/>
                <a:ext cx="41783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black and white math symbols&#10;&#10;Description automatically generated with medium confidence">
            <a:extLst>
              <a:ext uri="{FF2B5EF4-FFF2-40B4-BE49-F238E27FC236}">
                <a16:creationId xmlns:a16="http://schemas.microsoft.com/office/drawing/2014/main" id="{DC5C7D70-F798-F03A-F101-3E13B4EA95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934" y="4393733"/>
            <a:ext cx="2291428" cy="995232"/>
          </a:xfrm>
          <a:prstGeom prst="rect">
            <a:avLst/>
          </a:prstGeom>
        </p:spPr>
      </p:pic>
      <p:pic>
        <p:nvPicPr>
          <p:cNvPr id="19" name="Picture 1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E108DC8-C1C2-1F32-9039-C01A83F25C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79" y="3580049"/>
            <a:ext cx="1436430" cy="451338"/>
          </a:xfrm>
          <a:prstGeom prst="rect">
            <a:avLst/>
          </a:prstGeom>
        </p:spPr>
      </p:pic>
      <p:pic>
        <p:nvPicPr>
          <p:cNvPr id="22" name="Picture 21" descr="A math symbols on a white background&#10;&#10;Description automatically generated">
            <a:extLst>
              <a:ext uri="{FF2B5EF4-FFF2-40B4-BE49-F238E27FC236}">
                <a16:creationId xmlns:a16="http://schemas.microsoft.com/office/drawing/2014/main" id="{8EA88015-A409-ADEF-D9CF-E4835289E3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252" y="3455972"/>
            <a:ext cx="3419636" cy="941184"/>
          </a:xfrm>
          <a:prstGeom prst="rect">
            <a:avLst/>
          </a:prstGeom>
        </p:spPr>
      </p:pic>
      <p:pic>
        <p:nvPicPr>
          <p:cNvPr id="24" name="Picture 23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50847282-23EA-A11E-E25D-BD57BB94A8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22" y="3378133"/>
            <a:ext cx="3987376" cy="975996"/>
          </a:xfrm>
          <a:prstGeom prst="rect">
            <a:avLst/>
          </a:prstGeom>
        </p:spPr>
      </p:pic>
      <p:pic>
        <p:nvPicPr>
          <p:cNvPr id="26" name="Picture 25" descr="A math symbols with numbers and symbols&#10;&#10;Description automatically generated">
            <a:extLst>
              <a:ext uri="{FF2B5EF4-FFF2-40B4-BE49-F238E27FC236}">
                <a16:creationId xmlns:a16="http://schemas.microsoft.com/office/drawing/2014/main" id="{0FC72AA0-6BC8-5FC1-5D57-F887C0894F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1" y="4468761"/>
            <a:ext cx="3607647" cy="772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2B8208-6B97-1E1F-3DCB-D1D7276CB5A8}"/>
                  </a:ext>
                </a:extLst>
              </p:cNvPr>
              <p:cNvSpPr txBox="1"/>
              <p:nvPr/>
            </p:nvSpPr>
            <p:spPr>
              <a:xfrm>
                <a:off x="3323159" y="3657468"/>
                <a:ext cx="355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2B8208-6B97-1E1F-3DCB-D1D7276CB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159" y="3657468"/>
                <a:ext cx="3550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4E7328-6E32-AA17-36AB-10BDC95040B3}"/>
                  </a:ext>
                </a:extLst>
              </p:cNvPr>
              <p:cNvSpPr txBox="1"/>
              <p:nvPr/>
            </p:nvSpPr>
            <p:spPr>
              <a:xfrm>
                <a:off x="6979929" y="3681465"/>
                <a:ext cx="355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4E7328-6E32-AA17-36AB-10BDC950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929" y="3681465"/>
                <a:ext cx="35505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969839-B3CA-CE03-C6DD-9FE3D63BC287}"/>
                  </a:ext>
                </a:extLst>
              </p:cNvPr>
              <p:cNvSpPr txBox="1"/>
              <p:nvPr/>
            </p:nvSpPr>
            <p:spPr>
              <a:xfrm>
                <a:off x="456715" y="4622852"/>
                <a:ext cx="355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969839-B3CA-CE03-C6DD-9FE3D63BC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5" y="4622852"/>
                <a:ext cx="35505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68D8E9-3283-3A0F-0F1F-A92807F7D190}"/>
                  </a:ext>
                </a:extLst>
              </p:cNvPr>
              <p:cNvSpPr txBox="1"/>
              <p:nvPr/>
            </p:nvSpPr>
            <p:spPr>
              <a:xfrm>
                <a:off x="4335411" y="4651195"/>
                <a:ext cx="355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68D8E9-3283-3A0F-0F1F-A92807F7D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411" y="4651195"/>
                <a:ext cx="3550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A1D358-8591-0795-FF00-46E37832C13E}"/>
                  </a:ext>
                </a:extLst>
              </p:cNvPr>
              <p:cNvSpPr txBox="1"/>
              <p:nvPr/>
            </p:nvSpPr>
            <p:spPr>
              <a:xfrm>
                <a:off x="6861362" y="4627001"/>
                <a:ext cx="355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A1D358-8591-0795-FF00-46E37832C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362" y="4627001"/>
                <a:ext cx="35505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CC1F-148B-C669-C8D6-86F574C899E2}"/>
              </a:ext>
            </a:extLst>
          </p:cNvPr>
          <p:cNvSpPr txBox="1">
            <a:spLocks/>
          </p:cNvSpPr>
          <p:nvPr/>
        </p:nvSpPr>
        <p:spPr>
          <a:xfrm>
            <a:off x="4173070" y="292866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How do we describe this ?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20" grpId="0"/>
      <p:bldP spid="10" grpId="0"/>
      <p:bldP spid="28" grpId="0"/>
      <p:bldP spid="37" grpId="0"/>
      <p:bldP spid="38" grpId="0"/>
      <p:bldP spid="39" grpId="0"/>
      <p:bldP spid="40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325D77-2F26-B9D4-A4BB-9C6911D9864D}"/>
              </a:ext>
            </a:extLst>
          </p:cNvPr>
          <p:cNvSpPr txBox="1"/>
          <p:nvPr/>
        </p:nvSpPr>
        <p:spPr>
          <a:xfrm>
            <a:off x="296956" y="928114"/>
            <a:ext cx="8135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Hamiltonian time independent after transformation.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212CD-F926-7A13-1562-E7515BA69260}"/>
                  </a:ext>
                </a:extLst>
              </p:cNvPr>
              <p:cNvSpPr txBox="1"/>
              <p:nvPr/>
            </p:nvSpPr>
            <p:spPr>
              <a:xfrm>
                <a:off x="1160914" y="1556429"/>
                <a:ext cx="6096000" cy="1342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𝑍𝐻</m:t>
                      </m:r>
                      <m:sSup>
                        <m:sSup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f>
                        <m:f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de-DE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212CD-F926-7A13-1562-E7515BA69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14" y="1556429"/>
                <a:ext cx="6096000" cy="1342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D7AFAB6-3251-E140-887C-B398D1EAB653}"/>
              </a:ext>
            </a:extLst>
          </p:cNvPr>
          <p:cNvSpPr txBox="1"/>
          <p:nvPr/>
        </p:nvSpPr>
        <p:spPr>
          <a:xfrm>
            <a:off x="296956" y="3760470"/>
            <a:ext cx="124821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We used a RWA (Rotating wave approximation). </a:t>
            </a:r>
          </a:p>
          <a:p>
            <a:r>
              <a:rPr lang="de-DE" sz="2800" dirty="0"/>
              <a:t>The time independent Hamiltonian in the rotating frame reads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3CD7EA-BBD4-659B-4C62-A6B300CD0641}"/>
                  </a:ext>
                </a:extLst>
              </p:cNvPr>
              <p:cNvSpPr txBox="1"/>
              <p:nvPr/>
            </p:nvSpPr>
            <p:spPr>
              <a:xfrm>
                <a:off x="-219338" y="4819672"/>
                <a:ext cx="12304059" cy="1077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de-DE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de-DE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γ</m:t>
                                  </m:r>
                                  <m:sSub>
                                    <m:sSubPr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de-DE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num>
                                <m:den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de-DE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rad>
                              <m:r>
                                <m:rPr>
                                  <m:sty m:val="p"/>
                                </m:rPr>
                                <a:rPr lang="de-DE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η</m:t>
                              </m:r>
                              <m:d>
                                <m:dPr>
                                  <m:ctrlP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ℏ</m:t>
                      </m:r>
                      <m:f>
                        <m:fPr>
                          <m:ctrlPr>
                            <a:rPr lang="de-DE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de-DE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de-DE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de-DE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e-DE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de-DE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de-DE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r>
                            <a:rPr lang="de-DE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de-DE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3CD7EA-BBD4-659B-4C62-A6B300CD0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9338" y="4819672"/>
                <a:ext cx="12304059" cy="1077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2BCDDA-F048-525F-9821-69C6B0DCD578}"/>
                  </a:ext>
                </a:extLst>
              </p:cNvPr>
              <p:cNvSpPr txBox="1"/>
              <p:nvPr/>
            </p:nvSpPr>
            <p:spPr>
              <a:xfrm>
                <a:off x="6275219" y="5777829"/>
                <a:ext cx="700367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400" kern="100" dirty="0">
                    <a:solidFill>
                      <a:srgbClr val="FF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carefull !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2400" kern="100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de-DE" sz="2400" kern="100" dirty="0">
                    <a:solidFill>
                      <a:srgbClr val="FF0000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is not an actual detuning in the standart sense!</a:t>
                </a:r>
                <a:endParaRPr lang="de-DE" sz="2400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de-D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2BCDDA-F048-525F-9821-69C6B0DCD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219" y="5777829"/>
                <a:ext cx="7003676" cy="1200329"/>
              </a:xfrm>
              <a:prstGeom prst="rect">
                <a:avLst/>
              </a:prstGeom>
              <a:blipFill>
                <a:blip r:embed="rId4"/>
                <a:stretch>
                  <a:fillRect l="-1305" t="-4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black text on a white background">
            <a:extLst>
              <a:ext uri="{FF2B5EF4-FFF2-40B4-BE49-F238E27FC236}">
                <a16:creationId xmlns:a16="http://schemas.microsoft.com/office/drawing/2014/main" id="{FDD60E84-DF47-5B05-D933-351DA9145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2" y="2814361"/>
            <a:ext cx="6959958" cy="997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9F957-91C7-9E36-0787-87EA7B7E69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3" y="5896955"/>
            <a:ext cx="5946700" cy="491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1BDE09-6382-8E7E-24DD-DEE85DACF40B}"/>
                  </a:ext>
                </a:extLst>
              </p:cNvPr>
              <p:cNvSpPr txBox="1"/>
              <p:nvPr/>
            </p:nvSpPr>
            <p:spPr>
              <a:xfrm>
                <a:off x="296956" y="1832715"/>
                <a:ext cx="695995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/>
                  <a:t>We use </a:t>
                </a:r>
                <a:r>
                  <a:rPr lang="de-DE" sz="2800" b="1" dirty="0"/>
                  <a:t>[1,2]                                                   </a:t>
                </a:r>
                <a:r>
                  <a:rPr lang="de-DE" sz="2800" dirty="0"/>
                  <a:t>where </a:t>
                </a:r>
                <a14:m>
                  <m:oMath xmlns:m="http://schemas.openxmlformats.org/officeDocument/2006/math">
                    <m:r>
                      <a:rPr lang="de-DE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de-DE" sz="2800" dirty="0"/>
                  <a:t> describes the transformation, given by: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1BDE09-6382-8E7E-24DD-DEE85DACF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56" y="1832715"/>
                <a:ext cx="6959958" cy="954107"/>
              </a:xfrm>
              <a:prstGeom prst="rect">
                <a:avLst/>
              </a:prstGeom>
              <a:blipFill>
                <a:blip r:embed="rId7"/>
                <a:stretch>
                  <a:fillRect l="-1840" t="-7051" r="-175" b="-173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F95AEA0-C94D-14A1-8264-930AD0B5D404}"/>
              </a:ext>
            </a:extLst>
          </p:cNvPr>
          <p:cNvSpPr txBox="1"/>
          <p:nvPr/>
        </p:nvSpPr>
        <p:spPr>
          <a:xfrm>
            <a:off x="7739919" y="1753136"/>
            <a:ext cx="3172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[1] M. O. Scully and M. S. Zubairy</a:t>
            </a:r>
            <a:r>
              <a:rPr lang="de-DE" dirty="0"/>
              <a:t>, Quantum optics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A33F7-5B80-9118-36D4-A42838283B70}"/>
              </a:ext>
            </a:extLst>
          </p:cNvPr>
          <p:cNvSpPr txBox="1"/>
          <p:nvPr/>
        </p:nvSpPr>
        <p:spPr>
          <a:xfrm>
            <a:off x="7739919" y="2451199"/>
            <a:ext cx="3291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[2] C. Gerry and P. Knight</a:t>
            </a:r>
            <a:r>
              <a:rPr lang="de-DE" dirty="0"/>
              <a:t>, Introductory quantum optics</a:t>
            </a:r>
          </a:p>
        </p:txBody>
      </p:sp>
    </p:spTree>
    <p:extLst>
      <p:ext uri="{BB962C8B-B14F-4D97-AF65-F5344CB8AC3E}">
        <p14:creationId xmlns:p14="http://schemas.microsoft.com/office/powerpoint/2010/main" val="337330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9" grpId="0"/>
      <p:bldP spid="10" grpId="0"/>
      <p:bldP spid="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F897-CB88-0255-9D71-31ECEDB3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62"/>
            <a:ext cx="10515600" cy="1325563"/>
          </a:xfrm>
        </p:spPr>
        <p:txBody>
          <a:bodyPr/>
          <a:lstStyle/>
          <a:p>
            <a:r>
              <a:rPr lang="de-DE" dirty="0"/>
              <a:t>Framework - Equations of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CB0D47-74C6-DD99-311B-F21E935DC0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We want to numerically simulate and analyticaly analyze.</a:t>
                </a:r>
              </a:p>
              <a:p>
                <a:r>
                  <a:rPr lang="de-DE" dirty="0"/>
                  <a:t>We will use the Heisenberg picture, where we evolve operaotors.</a:t>
                </a:r>
              </a:p>
              <a:p>
                <a:r>
                  <a:rPr lang="de-DE" dirty="0"/>
                  <a:t>We do so by applying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𝒪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𝒪</m:t>
                          </m:r>
                        </m:e>
                      </m:acc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𝒪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𝒪</m:t>
                              </m:r>
                              <m:sSub>
                                <m:sSub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lit/>
                                </m:r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sSubSup>
                                <m:sSubSup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𝒪</m:t>
                              </m:r>
                              <m:r>
                                <m:rPr>
                                  <m:lit/>
                                </m:r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e>
                          </m:d>
                        </m:e>
                      </m:nary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We have two sets of rates and jump operators:</a:t>
                </a:r>
              </a:p>
              <a:p>
                <a:pPr marL="0" indent="0">
                  <a:buNone/>
                </a:pPr>
                <a:r>
                  <a:rPr lang="de-DE" dirty="0"/>
                  <a:t>- Dissipation on the atom with rate</a:t>
                </a:r>
                <a14:m>
                  <m:oMath xmlns:m="http://schemas.openxmlformats.org/officeDocument/2006/math">
                    <m:r>
                      <a:rPr lang="de-DE" sz="2800" b="0" i="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de-DE" sz="280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de-DE" dirty="0"/>
                  <a:t>and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de-DE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- cavity dissipation with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κ</m:t>
                    </m:r>
                  </m:oMath>
                </a14:m>
                <a:r>
                  <a:rPr lang="de-DE" dirty="0"/>
                  <a:t> and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de-DE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de-DE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CB0D47-74C6-DD99-311B-F21E935DC0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5"/>
                <a:ext cx="10515600" cy="4351338"/>
              </a:xfrm>
              <a:blipFill>
                <a:blip r:embed="rId2"/>
                <a:stretch>
                  <a:fillRect l="-1217" t="-3221" b="-25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96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FB2550-11F9-6EC1-5583-D443A8608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743" y="536498"/>
                <a:ext cx="11636514" cy="5241255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Interested in the evolution of collective, macroscopic behaviors.</a:t>
                </a:r>
              </a:p>
              <a:p>
                <a:r>
                  <a:rPr lang="de-DE" dirty="0"/>
                  <a:t>Rescaled bosonic operators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  <m:sup>
                        <m:r>
                          <a:rPr lang="en-US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de-DE" dirty="0"/>
                  <a:t> and average magnetization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                                                                                      </a:t>
                </a:r>
              </a:p>
              <a:p>
                <a:pPr marL="0" indent="0">
                  <a:buNone/>
                </a:pPr>
                <a:r>
                  <a:rPr lang="de-DE" dirty="0"/>
                  <a:t>                                                                         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Experimentally accessible (classical variables in the therm limit).</a:t>
                </a:r>
              </a:p>
              <a:p>
                <a:r>
                  <a:rPr lang="de-DE" dirty="0"/>
                  <a:t>No emergent correlations between these operators. </a:t>
                </a:r>
              </a:p>
              <a:p>
                <a:r>
                  <a:rPr lang="de-DE" dirty="0"/>
                  <a:t>M</a:t>
                </a:r>
                <a:r>
                  <a:rPr lang="de-DE" sz="2800" dirty="0"/>
                  <a:t>ean-field equations are exact in the thermodynamic limit </a:t>
                </a:r>
                <a:r>
                  <a:rPr lang="de-DE" sz="2800" b="1" dirty="0"/>
                  <a:t>[1]</a:t>
                </a:r>
                <a:r>
                  <a:rPr lang="de-DE" sz="2800" dirty="0"/>
                  <a:t>.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FB2550-11F9-6EC1-5583-D443A8608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743" y="536498"/>
                <a:ext cx="11636514" cy="5241255"/>
              </a:xfrm>
              <a:blipFill>
                <a:blip r:embed="rId2"/>
                <a:stretch>
                  <a:fillRect l="-943" t="-19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EB68E-8FEC-9EEB-BE63-CDE3B262D375}"/>
                  </a:ext>
                </a:extLst>
              </p:cNvPr>
              <p:cNvSpPr txBox="1"/>
              <p:nvPr/>
            </p:nvSpPr>
            <p:spPr>
              <a:xfrm>
                <a:off x="-1656963" y="2305182"/>
                <a:ext cx="5658679" cy="2803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r>
                        <a:rPr lang="de-DE" sz="2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800" i="1" kern="1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EB68E-8FEC-9EEB-BE63-CDE3B262D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6963" y="2305182"/>
                <a:ext cx="5658679" cy="2803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B81B1-1079-38D8-6188-0F87D82440FE}"/>
                  </a:ext>
                </a:extLst>
              </p:cNvPr>
              <p:cNvSpPr txBox="1"/>
              <p:nvPr/>
            </p:nvSpPr>
            <p:spPr>
              <a:xfrm>
                <a:off x="1053767" y="2093570"/>
                <a:ext cx="6546574" cy="1335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B81B1-1079-38D8-6188-0F87D824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67" y="2093570"/>
                <a:ext cx="6546574" cy="1335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7BAAF9-7EB2-2BC5-32D5-798C0E67C3B2}"/>
                  </a:ext>
                </a:extLst>
              </p:cNvPr>
              <p:cNvSpPr txBox="1"/>
              <p:nvPr/>
            </p:nvSpPr>
            <p:spPr>
              <a:xfrm>
                <a:off x="6223000" y="2499675"/>
                <a:ext cx="53543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2800" dirty="0"/>
                  <a:t>With </a:t>
                </a:r>
                <a14:m>
                  <m:oMath xmlns:m="http://schemas.openxmlformats.org/officeDocument/2006/math">
                    <m:r>
                      <a:rPr lang="en-US" sz="28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de-DE" sz="2800" dirty="0"/>
                  <a:t> being the particle number.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7BAAF9-7EB2-2BC5-32D5-798C0E67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0" y="2499675"/>
                <a:ext cx="5354320" cy="523220"/>
              </a:xfrm>
              <a:prstGeom prst="rect">
                <a:avLst/>
              </a:prstGeom>
              <a:blipFill>
                <a:blip r:embed="rId5"/>
                <a:stretch>
                  <a:fillRect l="-2392" t="-11628" r="-1367" b="-313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DB574D7-B5C6-E123-57C7-DE07E6A39FCB}"/>
              </a:ext>
            </a:extLst>
          </p:cNvPr>
          <p:cNvSpPr txBox="1"/>
          <p:nvPr/>
        </p:nvSpPr>
        <p:spPr>
          <a:xfrm>
            <a:off x="492034" y="5316088"/>
            <a:ext cx="7019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[1] F. Carollo  and I. Lesanovsky </a:t>
            </a:r>
            <a:r>
              <a:rPr lang="de-DE" dirty="0"/>
              <a:t>„</a:t>
            </a:r>
            <a:r>
              <a:rPr lang="en-US" dirty="0"/>
              <a:t> Exactness of Mean-Field Equations for Open Dicke Models with an Application to Pattern Retrieval Dynamics”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08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6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A62E-696B-C981-B6CA-6CB06116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diagram</a:t>
            </a:r>
            <a:br>
              <a:rPr lang="de-DE" dirty="0"/>
            </a:b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D092B-5AEC-89A0-A815-7789C99684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388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Numerically solve equations</a:t>
                </a:r>
              </a:p>
              <a:p>
                <a:r>
                  <a:rPr lang="de-DE" dirty="0"/>
                  <a:t>Time averaged order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2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and time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ς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, defined by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to classify phases.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D092B-5AEC-89A0-A815-7789C9968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388"/>
                <a:ext cx="10515600" cy="4351338"/>
              </a:xfrm>
              <a:blipFill>
                <a:blip r:embed="rId2"/>
                <a:stretch>
                  <a:fillRect l="-1217" t="-2525" r="-6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C9C640-F668-7A23-AAFA-29F83A614992}"/>
                  </a:ext>
                </a:extLst>
              </p:cNvPr>
              <p:cNvSpPr txBox="1"/>
              <p:nvPr/>
            </p:nvSpPr>
            <p:spPr>
              <a:xfrm>
                <a:off x="-149639" y="2828479"/>
                <a:ext cx="6096000" cy="1484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fin</m:t>
                              </m:r>
                            </m:sub>
                          </m:s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  <m:sup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fin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de-DE" sz="2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C9C640-F668-7A23-AAFA-29F83A614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639" y="2828479"/>
                <a:ext cx="6096000" cy="1484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112936-C26F-E190-40B0-0BB99235CD4F}"/>
                  </a:ext>
                </a:extLst>
              </p:cNvPr>
              <p:cNvSpPr txBox="1"/>
              <p:nvPr/>
            </p:nvSpPr>
            <p:spPr>
              <a:xfrm>
                <a:off x="4689579" y="2828479"/>
                <a:ext cx="6506816" cy="1638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ς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fin</m:t>
                              </m:r>
                            </m:sub>
                          </m:s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  <m:sup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fin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de-DE" sz="2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de-DE" sz="2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de-DE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112936-C26F-E190-40B0-0BB99235C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79" y="2828479"/>
                <a:ext cx="6506816" cy="16387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DA8FC2-ECBE-71F1-00B3-45A8AC346AAE}"/>
                  </a:ext>
                </a:extLst>
              </p:cNvPr>
              <p:cNvSpPr txBox="1"/>
              <p:nvPr/>
            </p:nvSpPr>
            <p:spPr>
              <a:xfrm>
                <a:off x="4485367" y="4384563"/>
                <a:ext cx="6228520" cy="982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fin</m:t>
                        </m:r>
                      </m:sub>
                    </m:sSub>
                  </m:oMath>
                </a14:m>
                <a:r>
                  <a:rPr lang="de-DE" sz="2800" dirty="0"/>
                  <a:t> - final simulated time step</a:t>
                </a:r>
              </a:p>
              <a:p>
                <a14:m>
                  <m:oMath xmlns:m="http://schemas.openxmlformats.org/officeDocument/2006/math">
                    <m:r>
                      <a:rPr lang="en-US" sz="2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de-DE" sz="2800" dirty="0"/>
                  <a:t> - window over which we average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DA8FC2-ECBE-71F1-00B3-45A8AC346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367" y="4384563"/>
                <a:ext cx="6228520" cy="982961"/>
              </a:xfrm>
              <a:prstGeom prst="rect">
                <a:avLst/>
              </a:prstGeom>
              <a:blipFill>
                <a:blip r:embed="rId5"/>
                <a:stretch>
                  <a:fillRect t="-5590" b="-167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91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89020A-EE62-E5D3-5E2D-D246F573EBB8}"/>
                  </a:ext>
                </a:extLst>
              </p:cNvPr>
              <p:cNvSpPr txBox="1"/>
              <p:nvPr/>
            </p:nvSpPr>
            <p:spPr>
              <a:xfrm>
                <a:off x="6876327" y="117990"/>
                <a:ext cx="4486295" cy="393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de-DE" sz="2800" kern="100" dirty="0">
                    <a:effectLst/>
                    <a:latin typeface="Cambria Math" panose="020405030504060302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=2</a:t>
                </a:r>
                <a:r>
                  <a:rPr lang="de-D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de-DE" sz="2800" dirty="0"/>
                  <a:t>,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800"/>
                      <m:t>V</m:t>
                    </m:r>
                  </m:oMath>
                </a14:m>
                <a:r>
                  <a:rPr lang="de-DE" sz="2800" dirty="0"/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in units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2800" dirty="0"/>
                  <a:t>All other parameters are equal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κ</m:t>
                    </m:r>
                  </m:oMath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2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de-DE" sz="2800" dirty="0"/>
                  <a:t> </a:t>
                </a:r>
              </a:p>
              <a:p>
                <a:r>
                  <a:rPr lang="de-DE" sz="2800" dirty="0"/>
                  <a:t> </a:t>
                </a:r>
              </a:p>
              <a:p>
                <a:r>
                  <a:rPr lang="de-DE" sz="2800" kern="100" dirty="0">
                    <a:effectLst/>
                    <a:latin typeface="Cambria Math" panose="020405030504060302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endParaRPr lang="de-D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89020A-EE62-E5D3-5E2D-D246F573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27" y="117990"/>
                <a:ext cx="4486295" cy="3938514"/>
              </a:xfrm>
              <a:prstGeom prst="rect">
                <a:avLst/>
              </a:prstGeom>
              <a:blipFill>
                <a:blip r:embed="rId2"/>
                <a:stretch>
                  <a:fillRect l="-2717" t="-20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-up of a red and black gradient">
            <a:extLst>
              <a:ext uri="{FF2B5EF4-FFF2-40B4-BE49-F238E27FC236}">
                <a16:creationId xmlns:a16="http://schemas.microsoft.com/office/drawing/2014/main" id="{9739286F-C004-E3BB-71B0-AC07A5E28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4" y="1963067"/>
            <a:ext cx="10619692" cy="461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728159-75A6-36B2-5B30-42E42DBFD63F}"/>
                  </a:ext>
                </a:extLst>
              </p:cNvPr>
              <p:cNvSpPr txBox="1"/>
              <p:nvPr/>
            </p:nvSpPr>
            <p:spPr>
              <a:xfrm>
                <a:off x="450639" y="366055"/>
                <a:ext cx="6096000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/>
                  <a:t>We use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a:rPr lang="en-US" sz="2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00</m:t>
                        </m:r>
                      </m:sub>
                    </m:sSub>
                    <m:d>
                      <m:d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2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everything else zero.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Meaning: empty cavity, all atoms equal</a:t>
                </a:r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728159-75A6-36B2-5B30-42E42DBFD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39" y="366055"/>
                <a:ext cx="6096000" cy="1815882"/>
              </a:xfrm>
              <a:prstGeom prst="rect">
                <a:avLst/>
              </a:prstGeom>
              <a:blipFill>
                <a:blip r:embed="rId4"/>
                <a:stretch>
                  <a:fillRect l="-1800" t="-3356" b="-83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3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1E70-561C-ACF6-22D7-C65FE4881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7" y="282055"/>
            <a:ext cx="10515600" cy="6173338"/>
          </a:xfrm>
        </p:spPr>
        <p:txBody>
          <a:bodyPr>
            <a:normAutofit/>
          </a:bodyPr>
          <a:lstStyle/>
          <a:p>
            <a:r>
              <a:rPr lang="de-DE" dirty="0"/>
              <a:t>We analytically cant find stationary, but dark state!</a:t>
            </a:r>
          </a:p>
          <a:p>
            <a:r>
              <a:rPr lang="de-DE" dirty="0"/>
              <a:t>For finding the dark state we use the ansatz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Applying to the condtions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condition for a stationary state being dark is</a:t>
            </a: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27D5F0-61C8-20EF-BF9D-3CE3CCE13E9E}"/>
                  </a:ext>
                </a:extLst>
              </p:cNvPr>
              <p:cNvSpPr txBox="1"/>
              <p:nvPr/>
            </p:nvSpPr>
            <p:spPr>
              <a:xfrm>
                <a:off x="2299907" y="4611429"/>
                <a:ext cx="6096000" cy="1910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Ωκ</m:t>
                                      </m:r>
                                    </m:num>
                                    <m:den>
                                      <m:r>
                                        <a:rPr lang="en-US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ηγ</m:t>
                                      </m:r>
                                      <m:sSub>
                                        <m:sSubPr>
                                          <m:ctrlPr>
                                            <a:rPr lang="de-DE" sz="2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de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27D5F0-61C8-20EF-BF9D-3CE3CCE13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907" y="4611429"/>
                <a:ext cx="6096000" cy="19103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59B932-5F7A-7E6A-7E59-2FFF79206CCE}"/>
                  </a:ext>
                </a:extLst>
              </p:cNvPr>
              <p:cNvSpPr txBox="1"/>
              <p:nvPr/>
            </p:nvSpPr>
            <p:spPr>
              <a:xfrm>
                <a:off x="384296" y="808707"/>
                <a:ext cx="3831223" cy="1288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2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de-DE" sz="2800" b="0" i="0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59B932-5F7A-7E6A-7E59-2FFF79206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96" y="808707"/>
                <a:ext cx="3831223" cy="1288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77B53E-75A7-EEDA-6108-5145DC8C8F59}"/>
                  </a:ext>
                </a:extLst>
              </p:cNvPr>
              <p:cNvSpPr txBox="1"/>
              <p:nvPr/>
            </p:nvSpPr>
            <p:spPr>
              <a:xfrm>
                <a:off x="-1290048" y="2975949"/>
                <a:ext cx="6096000" cy="183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sz="2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</m:d>
                      <m:r>
                        <a:rPr lang="de-DE" sz="2800" b="0" i="0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77B53E-75A7-EEDA-6108-5145DC8C8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0048" y="2975949"/>
                <a:ext cx="6096000" cy="183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AF3BFC-2BB2-C5C3-EE6F-9B9AEDF31899}"/>
                  </a:ext>
                </a:extLst>
              </p:cNvPr>
              <p:cNvSpPr txBox="1"/>
              <p:nvPr/>
            </p:nvSpPr>
            <p:spPr>
              <a:xfrm>
                <a:off x="871100" y="2975949"/>
                <a:ext cx="6778486" cy="690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=0,</m:t>
                      </m:r>
                      <m:r>
                        <a:rPr lang="de-DE" sz="2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de-DE" sz="2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AF3BFC-2BB2-C5C3-EE6F-9B9AEDF31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00" y="2975949"/>
                <a:ext cx="6778486" cy="6904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15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2B43-F925-CB91-BBC2-D471C0DF3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117751"/>
            <a:ext cx="10901680" cy="1325563"/>
          </a:xfrm>
        </p:spPr>
        <p:txBody>
          <a:bodyPr/>
          <a:lstStyle/>
          <a:p>
            <a:r>
              <a:rPr lang="de-DE" dirty="0"/>
              <a:t>Is it possible to interpret this  dark state to EIT 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D37F15-8E20-8FEA-988E-FBE89AA1F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598"/>
            <a:ext cx="10515600" cy="5617679"/>
          </a:xfrm>
        </p:spPr>
        <p:txBody>
          <a:bodyPr>
            <a:normAutofit/>
          </a:bodyPr>
          <a:lstStyle/>
          <a:p>
            <a:r>
              <a:rPr lang="de-DE" dirty="0"/>
              <a:t>Yes.</a:t>
            </a:r>
          </a:p>
          <a:p>
            <a:r>
              <a:rPr lang="de-DE" dirty="0"/>
              <a:t>No interaction with first excited state!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de-D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de-D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Bosonic and atomic systems are decoupled! </a:t>
            </a:r>
          </a:p>
          <a:p>
            <a:pPr marL="0" indent="0">
              <a:buNone/>
            </a:pPr>
            <a:r>
              <a:rPr lang="de-DE" dirty="0"/>
              <a:t>This state is emergent -&gt; only exact in thermodynamic limit.</a:t>
            </a:r>
          </a:p>
          <a:p>
            <a:pPr marL="0" indent="0">
              <a:buNone/>
            </a:pPr>
            <a:r>
              <a:rPr lang="de-DE" dirty="0"/>
              <a:t>No dynamics appear in this state.</a:t>
            </a:r>
          </a:p>
          <a:p>
            <a:pPr marL="0" indent="0">
              <a:buNone/>
            </a:pP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7D2683-D5D5-C261-8FE1-9BE4CFED9705}"/>
                  </a:ext>
                </a:extLst>
              </p:cNvPr>
              <p:cNvSpPr txBox="1"/>
              <p:nvPr/>
            </p:nvSpPr>
            <p:spPr>
              <a:xfrm>
                <a:off x="1027043" y="2514686"/>
                <a:ext cx="7178261" cy="2520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</m:acc>
                    <m:r>
                      <a:rPr lang="de-DE" sz="2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κα</m:t>
                        </m:r>
                      </m:num>
                      <m:den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de-DE" sz="2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sz="2800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η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00</m:t>
                        </m:r>
                      </m:sub>
                    </m:sSub>
                    <m:r>
                      <a:rPr lang="de-DE" sz="2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r>
                      <a:rPr lang="de-DE" sz="2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r>
                      <a:rPr lang="de-DE" sz="2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7D2683-D5D5-C261-8FE1-9BE4CFED9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43" y="2514686"/>
                <a:ext cx="7178261" cy="2520690"/>
              </a:xfrm>
              <a:prstGeom prst="rect">
                <a:avLst/>
              </a:prstGeom>
              <a:blipFill>
                <a:blip r:embed="rId2"/>
                <a:stretch>
                  <a:fillRect b="-6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48F997-392D-DE24-9ED9-9EB8C9AB8304}"/>
                  </a:ext>
                </a:extLst>
              </p:cNvPr>
              <p:cNvSpPr txBox="1"/>
              <p:nvPr/>
            </p:nvSpPr>
            <p:spPr>
              <a:xfrm>
                <a:off x="4240789" y="2900413"/>
                <a:ext cx="6096000" cy="1432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20</m:t>
                        </m:r>
                      </m:sub>
                    </m:sSub>
                    <m:r>
                      <a:rPr lang="de-DE" sz="2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sz="2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𝑖</m:t>
                    </m:r>
                    <m:d>
                      <m:d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8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+2</m:t>
                        </m:r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sub>
                        </m:sSub>
                        <m:sSub>
                          <m:sSubPr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r>
                      <a:rPr lang="de-DE" sz="2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sz="2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𝑖</m:t>
                    </m:r>
                    <m:d>
                      <m:d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γ</m:t>
                        </m:r>
                        <m:sSub>
                          <m:sSubPr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28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num>
                          <m:den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48F997-392D-DE24-9ED9-9EB8C9AB8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789" y="2900413"/>
                <a:ext cx="6096000" cy="1432059"/>
              </a:xfrm>
              <a:prstGeom prst="rect">
                <a:avLst/>
              </a:prstGeom>
              <a:blipFill>
                <a:blip r:embed="rId3"/>
                <a:stretch>
                  <a:fillRect t="-2128" b="-42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14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arison of a diagram&#10;&#10;Description automatically generated with medium confidence">
            <a:extLst>
              <a:ext uri="{FF2B5EF4-FFF2-40B4-BE49-F238E27FC236}">
                <a16:creationId xmlns:a16="http://schemas.microsoft.com/office/drawing/2014/main" id="{7CFA1C70-62B2-AB17-CC0F-1679E04FE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" y="1550373"/>
            <a:ext cx="12057529" cy="510592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A5FC39-3D57-591C-AED8-5F2CC429C336}"/>
                  </a:ext>
                </a:extLst>
              </p:cNvPr>
              <p:cNvSpPr txBox="1"/>
              <p:nvPr/>
            </p:nvSpPr>
            <p:spPr>
              <a:xfrm>
                <a:off x="797339" y="519908"/>
                <a:ext cx="616226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de-DE" sz="2800" b="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de-DE" sz="28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κ</m:t>
                    </m:r>
                  </m:oMath>
                </a14:m>
                <a:endParaRPr lang="de-DE" sz="2800" b="0" kern="1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D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A5FC39-3D57-591C-AED8-5F2CC429C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39" y="519908"/>
                <a:ext cx="6162260" cy="954107"/>
              </a:xfrm>
              <a:prstGeom prst="rect">
                <a:avLst/>
              </a:prstGeom>
              <a:blipFill>
                <a:blip r:embed="rId3"/>
                <a:stretch>
                  <a:fillRect l="-2077" t="-63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81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5CEF-CE28-7AF4-0E1A-EAB02268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E94F4-DEC4-031A-9011-215C7115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Theoretical backgrounds: </a:t>
            </a:r>
          </a:p>
          <a:p>
            <a:pPr>
              <a:buFontTx/>
              <a:buChar char="-"/>
            </a:pPr>
            <a:r>
              <a:rPr lang="de-DE" dirty="0"/>
              <a:t>Quantum systems – Time crystals – Dark states - EIT</a:t>
            </a:r>
          </a:p>
          <a:p>
            <a:r>
              <a:rPr lang="de-DE" dirty="0"/>
              <a:t>Framework and quations of motion</a:t>
            </a:r>
          </a:p>
          <a:p>
            <a:r>
              <a:rPr lang="de-DE" dirty="0"/>
              <a:t>Phase diagram</a:t>
            </a:r>
          </a:p>
          <a:p>
            <a:r>
              <a:rPr lang="de-DE" dirty="0"/>
              <a:t>Outlook and conclusion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4163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94003F-79DF-BE04-F5C4-3438E51C58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28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de-DE" sz="2800" b="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de-DE" sz="2800" b="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No time crystal can be found!</a:t>
                </a:r>
                <a:br>
                  <a:rPr lang="de-DE" sz="2800" b="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de-DE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94003F-79DF-BE04-F5C4-3438E51C5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red and black background&#10;&#10;Description automatically generated">
            <a:extLst>
              <a:ext uri="{FF2B5EF4-FFF2-40B4-BE49-F238E27FC236}">
                <a16:creationId xmlns:a16="http://schemas.microsoft.com/office/drawing/2014/main" id="{3F450F7A-7903-D918-7C4A-2DDF7E6BE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7" y="1380565"/>
            <a:ext cx="11998545" cy="5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73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B6EFA9-FCFA-FCB3-BCCD-5A0F53A48C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sz="44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44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de-DE" sz="4400" b="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sz="4400" b="0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DE" sz="44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sz="44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de-DE" sz="4400" b="0" i="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4400" b="0" i="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de-DE" sz="44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44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κ</m:t>
                    </m:r>
                  </m:oMath>
                </a14:m>
                <a:r>
                  <a:rPr lang="de-DE" sz="4400" b="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de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B6EFA9-FCFA-FCB3-BCCD-5A0F53A48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FDCF9-85F9-381B-E55D-396A4765C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Content Placeholder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E6CFBDE-B0E1-35C3-8DCC-876FCE2D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1" y="1600200"/>
            <a:ext cx="12052706" cy="5121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156C7-00B6-1F75-A717-3B161E87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06" y="6222804"/>
            <a:ext cx="157117" cy="2138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C4D2D31-B542-7F2D-FE18-02A3288415EA}"/>
                  </a:ext>
                </a:extLst>
              </p14:cNvPr>
              <p14:cNvContentPartPr/>
              <p14:nvPr/>
            </p14:nvContentPartPr>
            <p14:xfrm>
              <a:off x="959901" y="6320483"/>
              <a:ext cx="113400" cy="23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C4D2D31-B542-7F2D-FE18-02A3288415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781" y="6314363"/>
                <a:ext cx="1256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1BAE9C-CAE8-60B5-8F58-6AD0C931BBB8}"/>
                  </a:ext>
                </a:extLst>
              </p14:cNvPr>
              <p14:cNvContentPartPr/>
              <p14:nvPr/>
            </p14:nvContentPartPr>
            <p14:xfrm>
              <a:off x="962781" y="6321923"/>
              <a:ext cx="43200" cy="39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1BAE9C-CAE8-60B5-8F58-6AD0C931BB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141" y="6258923"/>
                <a:ext cx="168840" cy="1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487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6B20-40E5-0904-1F63-A8E3C1A6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6D540-0FA2-CDAF-FFC4-B121673D9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Dark state and mixed stationary state stability:</a:t>
            </a:r>
          </a:p>
          <a:p>
            <a:r>
              <a:rPr lang="de-DE" dirty="0"/>
              <a:t> Small perturbations and linearistation were used. </a:t>
            </a:r>
          </a:p>
          <a:p>
            <a:r>
              <a:rPr lang="de-DE" dirty="0"/>
              <a:t>Found to be stable for investigated parameters.</a:t>
            </a:r>
          </a:p>
          <a:p>
            <a:r>
              <a:rPr lang="de-DE" dirty="0"/>
              <a:t>Time crystal stability using Floquet analysis</a:t>
            </a:r>
          </a:p>
          <a:p>
            <a:r>
              <a:rPr lang="de-DE" dirty="0"/>
              <a:t>Stable for the investigated regions.</a:t>
            </a:r>
          </a:p>
          <a:p>
            <a:r>
              <a:rPr lang="de-DE" dirty="0"/>
              <a:t>No coexistence could be found or indicated. (Using method of </a:t>
            </a:r>
            <a:r>
              <a:rPr lang="de-DE" b="1" dirty="0"/>
              <a:t>[1]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DD856-A99F-B37C-ADCE-129E9DA3B5DC}"/>
              </a:ext>
            </a:extLst>
          </p:cNvPr>
          <p:cNvSpPr txBox="1"/>
          <p:nvPr/>
        </p:nvSpPr>
        <p:spPr>
          <a:xfrm>
            <a:off x="901148" y="51550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[1] R. Mattes, I. Lesanovsky, and F. Carollo</a:t>
            </a:r>
            <a:r>
              <a:rPr lang="de-DE" dirty="0"/>
              <a:t>, “Entangled time-crystal phase in an open quantum</a:t>
            </a:r>
          </a:p>
          <a:p>
            <a:r>
              <a:rPr lang="de-DE" dirty="0"/>
              <a:t>light-matter system</a:t>
            </a:r>
          </a:p>
        </p:txBody>
      </p:sp>
    </p:spTree>
    <p:extLst>
      <p:ext uri="{BB962C8B-B14F-4D97-AF65-F5344CB8AC3E}">
        <p14:creationId xmlns:p14="http://schemas.microsoft.com/office/powerpoint/2010/main" val="417677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5BAB-F80B-B6B4-EA56-09634F13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 and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BC341C-92F5-63F2-52CF-DF682E41BA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2430"/>
                <a:ext cx="10515600" cy="2159233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Investigate quantum fluctuations.</a:t>
                </a:r>
              </a:p>
              <a:p>
                <a:r>
                  <a:rPr lang="de-DE" dirty="0"/>
                  <a:t>Compare with real experimental data of similar systems.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dirty="0"/>
                  <a:t>Explore more parameter regimes for </a:t>
                </a:r>
                <a:r>
                  <a:rPr lang="de-DE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η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, for different couplings and dissipations.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BC341C-92F5-63F2-52CF-DF682E41BA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2430"/>
                <a:ext cx="10515600" cy="2159233"/>
              </a:xfrm>
              <a:blipFill>
                <a:blip r:embed="rId2"/>
                <a:stretch>
                  <a:fillRect l="-1043" t="-5085" b="-39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18B9AA1-F204-BBB1-800E-A4B38CEDBEA2}"/>
              </a:ext>
            </a:extLst>
          </p:cNvPr>
          <p:cNvSpPr txBox="1"/>
          <p:nvPr/>
        </p:nvSpPr>
        <p:spPr>
          <a:xfrm>
            <a:off x="838200" y="3982800"/>
            <a:ext cx="97014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 general dark state condition for this system was found.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Dark state was linked to EIT.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Stability was analyzed.</a:t>
            </a:r>
          </a:p>
          <a:p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3464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BAAB-A826-1C4F-0127-654D8BE94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52" y="1708012"/>
            <a:ext cx="10515600" cy="1325563"/>
          </a:xfrm>
        </p:spPr>
        <p:txBody>
          <a:bodyPr/>
          <a:lstStyle/>
          <a:p>
            <a:r>
              <a:rPr lang="de-DE" dirty="0"/>
              <a:t>Time crystal</a:t>
            </a:r>
            <a:br>
              <a:rPr lang="de-DE" dirty="0"/>
            </a:br>
            <a:r>
              <a:rPr lang="de-DE" dirty="0"/>
              <a:t>extra material</a:t>
            </a:r>
          </a:p>
        </p:txBody>
      </p:sp>
      <p:pic>
        <p:nvPicPr>
          <p:cNvPr id="7" name="Content Placeholder 6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755C16FE-466F-B1D0-5B28-4212EB9AB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48" y="116683"/>
            <a:ext cx="7956274" cy="662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73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B8B5-CDC2-A905-AB89-2A0984FD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Limit cycle in magnetization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7C85D-A2ED-AFE9-1429-BA84112F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 descr="A graph of a diagram">
            <a:extLst>
              <a:ext uri="{FF2B5EF4-FFF2-40B4-BE49-F238E27FC236}">
                <a16:creationId xmlns:a16="http://schemas.microsoft.com/office/drawing/2014/main" id="{E2EC48B8-B615-2013-CC37-ACBE38315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7" y="1890643"/>
            <a:ext cx="10983465" cy="40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65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D3B6-79FA-9DB8-1545-2FBE032B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" y="18255"/>
            <a:ext cx="10515600" cy="1325563"/>
          </a:xfrm>
        </p:spPr>
        <p:txBody>
          <a:bodyPr/>
          <a:lstStyle/>
          <a:p>
            <a:r>
              <a:rPr lang="de-DE" dirty="0"/>
              <a:t>Stationary- / Dark- state stability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CCF19F-392E-B39F-B1E3-356BA6A45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" y="1011809"/>
            <a:ext cx="10515600" cy="4351338"/>
          </a:xfrm>
        </p:spPr>
        <p:txBody>
          <a:bodyPr/>
          <a:lstStyle/>
          <a:p>
            <a:r>
              <a:rPr lang="de-DE" dirty="0"/>
              <a:t>We define a fixed point and slightly perturb the system.</a:t>
            </a:r>
          </a:p>
          <a:p>
            <a:r>
              <a:rPr lang="de-DE" dirty="0"/>
              <a:t>We approximate by performing a Taylor expansion, only retaining linear terms.</a:t>
            </a:r>
          </a:p>
          <a:p>
            <a:r>
              <a:rPr lang="de-DE" dirty="0"/>
              <a:t>The full system equations read</a:t>
            </a:r>
          </a:p>
          <a:p>
            <a:endParaRPr lang="de-DE" dirty="0"/>
          </a:p>
        </p:txBody>
      </p:sp>
      <p:pic>
        <p:nvPicPr>
          <p:cNvPr id="13" name="Picture 12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C28658D4-3E30-7EC7-1B7C-B79B54FDC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7" y="3373790"/>
            <a:ext cx="3911801" cy="1797142"/>
          </a:xfrm>
          <a:prstGeom prst="rect">
            <a:avLst/>
          </a:prstGeom>
        </p:spPr>
      </p:pic>
      <p:pic>
        <p:nvPicPr>
          <p:cNvPr id="15" name="Picture 14" descr="A group of math equations&#10;&#10;Description automatically generated">
            <a:extLst>
              <a:ext uri="{FF2B5EF4-FFF2-40B4-BE49-F238E27FC236}">
                <a16:creationId xmlns:a16="http://schemas.microsoft.com/office/drawing/2014/main" id="{B1426335-D28E-87B7-CCC8-955231645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89" y="1891195"/>
            <a:ext cx="6015228" cy="3881844"/>
          </a:xfrm>
          <a:prstGeom prst="rect">
            <a:avLst/>
          </a:prstGeom>
        </p:spPr>
      </p:pic>
      <p:pic>
        <p:nvPicPr>
          <p:cNvPr id="17" name="Picture 1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A8D51DEF-23E4-815C-8192-615FD7A8F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033"/>
            <a:ext cx="8287638" cy="118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1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D392-8A4A-F8A0-BF3F-B750E876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43" y="200025"/>
            <a:ext cx="10515600" cy="50234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Our equations of motion read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B979D2-3819-169B-A274-FAC87C76996F}"/>
                  </a:ext>
                </a:extLst>
              </p:cNvPr>
              <p:cNvSpPr txBox="1"/>
              <p:nvPr/>
            </p:nvSpPr>
            <p:spPr>
              <a:xfrm>
                <a:off x="269461" y="720003"/>
                <a:ext cx="12178748" cy="5937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</m:acc>
                    <m:d>
                      <m:dPr>
                        <m:ctrlPr>
                          <a:rPr lang="de-DE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2400" i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2400" i="0">
                            <a:latin typeface="Cambria Math" panose="02040503050406030204" pitchFamily="18" charset="0"/>
                          </a:rPr>
                          <m:t>κα</m:t>
                        </m:r>
                        <m:d>
                          <m:dPr>
                            <m:ctrlPr>
                              <a:rPr lang="de-DE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de-DE" sz="24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2400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de-DE" sz="2400" i="0">
                        <a:latin typeface="Cambria Math" panose="02040503050406030204" pitchFamily="18" charset="0"/>
                      </a:rPr>
                      <m:t>γ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2400" i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sz="2400" i="0">
                        <a:latin typeface="Cambria Math" panose="02040503050406030204" pitchFamily="18" charset="0"/>
                      </a:rPr>
                      <m:t>η</m:t>
                    </m:r>
                    <m:r>
                      <a:rPr lang="de-DE" sz="2400" i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Γ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γ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α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400" dirty="0"/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4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sSub>
                      <m:sSub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sz="24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sSub>
                      <m:sSub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4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f>
                      <m:f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4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num>
                          <m:den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4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01</m:t>
                        </m:r>
                      </m:sub>
                    </m:sSub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01</m:t>
                        </m:r>
                      </m:sub>
                    </m:sSub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d>
                      <m:d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d>
                              <m:dPr>
                                <m:ctrlPr>
                                  <a:rPr lang="de-DE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d>
                              <m:dPr>
                                <m:ctrlPr>
                                  <a:rPr lang="de-DE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num>
                          <m:den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02</m:t>
                            </m:r>
                          </m:sub>
                        </m:sSub>
                        <m:d>
                          <m:dPr>
                            <m:ctrlPr>
                              <a:rPr lang="de-DE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4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d>
                      <m:d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num>
                          <m:den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sSub>
                          <m:sSub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21</m:t>
                            </m:r>
                          </m:sub>
                        </m:sSub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24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de-DE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de-DE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de-DE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B979D2-3819-169B-A274-FAC87C769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61" y="720003"/>
                <a:ext cx="12178748" cy="59379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300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A1A5A9F6-945B-5CFF-7547-0388E9C97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5" y="1611069"/>
            <a:ext cx="6733739" cy="523735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F24598-3A80-31E3-989F-E87D3CFD7517}"/>
                  </a:ext>
                </a:extLst>
              </p:cNvPr>
              <p:cNvSpPr txBox="1"/>
              <p:nvPr/>
            </p:nvSpPr>
            <p:spPr>
              <a:xfrm>
                <a:off x="7471359" y="2316048"/>
                <a:ext cx="6096762" cy="947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de-DE" sz="1800" kern="100" dirty="0">
                    <a:effectLst/>
                    <a:latin typeface="Cambria Math" panose="020405030504060302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=2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de-DE" dirty="0"/>
                  <a:t>,</a:t>
                </a:r>
                <a:r>
                  <a:rPr lang="de-DE" kern="1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de-DE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DE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b="0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/>
                      <m:t>V</m:t>
                    </m:r>
                  </m:oMath>
                </a14:m>
                <a:r>
                  <a:rPr lang="de-DE" dirty="0"/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de-DE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in units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de-DE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dirty="0"/>
                  <a:t>All other parameters are equal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κ</m:t>
                    </m:r>
                  </m:oMath>
                </a14:m>
                <a:endParaRPr lang="de-DE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F24598-3A80-31E3-989F-E87D3CFD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359" y="2316048"/>
                <a:ext cx="6096762" cy="947760"/>
              </a:xfrm>
              <a:prstGeom prst="rect">
                <a:avLst/>
              </a:prstGeom>
              <a:blipFill>
                <a:blip r:embed="rId3"/>
                <a:stretch>
                  <a:fillRect l="-900" t="-5161" b="-103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F297B-11B6-679E-94DC-091C7629D210}"/>
                  </a:ext>
                </a:extLst>
              </p:cNvPr>
              <p:cNvSpPr txBox="1"/>
              <p:nvPr/>
            </p:nvSpPr>
            <p:spPr>
              <a:xfrm>
                <a:off x="781050" y="568823"/>
                <a:ext cx="4552951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/>
                  <a:t>for certain 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de-DE" sz="280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de-DE" sz="2800" dirty="0"/>
                  <a:t>values, positive eigenvalues appear, indicating instability.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F297B-11B6-679E-94DC-091C7629D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68823"/>
                <a:ext cx="4552951" cy="1384995"/>
              </a:xfrm>
              <a:prstGeom prst="rect">
                <a:avLst/>
              </a:prstGeom>
              <a:blipFill>
                <a:blip r:embed="rId4"/>
                <a:stretch>
                  <a:fillRect l="-2677" t="-4386" r="-3347" b="-10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58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921211-482D-A48B-AACC-968C742F513C}"/>
                  </a:ext>
                </a:extLst>
              </p:cNvPr>
              <p:cNvSpPr txBox="1"/>
              <p:nvPr/>
            </p:nvSpPr>
            <p:spPr>
              <a:xfrm>
                <a:off x="839304" y="305945"/>
                <a:ext cx="8348869" cy="5831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cav</m:t>
                        </m:r>
                      </m:sub>
                    </m:sSub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- </a:t>
                </a:r>
                <a:r>
                  <a:rPr lang="de-DE" sz="2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cavity frequency </a:t>
                </a:r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las</m:t>
                        </m:r>
                      </m:sub>
                    </m:sSub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- </a:t>
                </a:r>
                <a:r>
                  <a:rPr lang="de-DE" sz="2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laser frequency (resonant with cavity)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  <a:r>
                  <a:rPr lang="de-DE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2800"/>
                          <m:t>2</m:t>
                        </m:r>
                      </m:sub>
                    </m:sSub>
                  </m:oMath>
                </a14:m>
                <a:r>
                  <a:rPr lang="de-DE" sz="2800" dirty="0"/>
                  <a:t> - cavity transition frequencys</a:t>
                </a:r>
                <a:endParaRPr lang="de-DE" sz="2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η</m:t>
                    </m:r>
                    <m:r>
                      <a:rPr lang="de-DE" sz="2800" b="0" i="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– driving field amplitude</a:t>
                </a:r>
                <a:endParaRPr lang="de-DE" sz="2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de-DE" sz="2800" kern="100" dirty="0">
                    <a:effectLst/>
                    <a:latin typeface="Cambria Math" panose="020405030504060302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– atomic dissipation rate 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κ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– cavity dissipation rate</a:t>
                </a:r>
                <a:endParaRPr lang="de-DE" sz="2800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de-DE" sz="2800" kern="100" dirty="0"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</a:t>
                </a:r>
                <a:r>
                  <a:rPr lang="de-DE" sz="2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transition between zero and one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 detuning of first excited state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– Rabi frequency of external laser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all to all atom interaction potential  </a:t>
                </a:r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921211-482D-A48B-AACC-968C742F5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04" y="305945"/>
                <a:ext cx="8348869" cy="5831533"/>
              </a:xfrm>
              <a:prstGeom prst="rect">
                <a:avLst/>
              </a:prstGeom>
              <a:blipFill>
                <a:blip r:embed="rId2"/>
                <a:stretch>
                  <a:fillRect t="-418" b="-19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88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D3E4-1A10-3677-F780-9DFC760D0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682"/>
            <a:ext cx="10515600" cy="1325563"/>
          </a:xfrm>
        </p:spPr>
        <p:txBody>
          <a:bodyPr/>
          <a:lstStyle/>
          <a:p>
            <a:r>
              <a:rPr lang="de-DE" dirty="0"/>
              <a:t>Theoretical background: </a:t>
            </a:r>
            <a:br>
              <a:rPr lang="de-DE" dirty="0"/>
            </a:br>
            <a:r>
              <a:rPr lang="de-DE" dirty="0"/>
              <a:t>Quantum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BFB6-1699-3E1F-9AA8-1388E00F6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245"/>
            <a:ext cx="10515600" cy="4351338"/>
          </a:xfrm>
        </p:spPr>
        <p:txBody>
          <a:bodyPr/>
          <a:lstStyle/>
          <a:p>
            <a:r>
              <a:rPr lang="en-US" dirty="0"/>
              <a:t>Open quantum systems interact with their environment.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Their evolution is not purely unitary </a:t>
            </a:r>
            <a:r>
              <a:rPr lang="en-US" b="1" dirty="0"/>
              <a:t>[1]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There can be influenced by e.g. driving fields or dissipation.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Picture 5" descr="A diagram of a system">
            <a:extLst>
              <a:ext uri="{FF2B5EF4-FFF2-40B4-BE49-F238E27FC236}">
                <a16:creationId xmlns:a16="http://schemas.microsoft.com/office/drawing/2014/main" id="{48CFD535-137C-4DC4-43FE-BE47A646F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753" y="2026024"/>
            <a:ext cx="3612257" cy="2451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69DB42-24A7-CB5C-32AA-23F42D08DAA0}"/>
              </a:ext>
            </a:extLst>
          </p:cNvPr>
          <p:cNvSpPr txBox="1"/>
          <p:nvPr/>
        </p:nvSpPr>
        <p:spPr>
          <a:xfrm>
            <a:off x="901147" y="57927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[1] </a:t>
            </a:r>
            <a:r>
              <a:rPr lang="de-DE" b="1" dirty="0"/>
              <a:t>H.-P. Breuer and F. Petruccione</a:t>
            </a:r>
            <a:r>
              <a:rPr lang="de-DE" dirty="0"/>
              <a:t>, The theory of open quantum systems (2002)</a:t>
            </a:r>
          </a:p>
        </p:txBody>
      </p:sp>
    </p:spTree>
    <p:extLst>
      <p:ext uri="{BB962C8B-B14F-4D97-AF65-F5344CB8AC3E}">
        <p14:creationId xmlns:p14="http://schemas.microsoft.com/office/powerpoint/2010/main" val="29955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system">
            <a:extLst>
              <a:ext uri="{FF2B5EF4-FFF2-40B4-BE49-F238E27FC236}">
                <a16:creationId xmlns:a16="http://schemas.microsoft.com/office/drawing/2014/main" id="{D7EF1AB3-5252-183C-149B-148CC378A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64" y="77610"/>
            <a:ext cx="2897479" cy="1966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2F790F-B56A-DA44-C6B8-1787352FE03B}"/>
                  </a:ext>
                </a:extLst>
              </p:cNvPr>
              <p:cNvSpPr txBox="1"/>
              <p:nvPr/>
            </p:nvSpPr>
            <p:spPr>
              <a:xfrm>
                <a:off x="5477564" y="2093976"/>
                <a:ext cx="6251429" cy="408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sys</m:t>
                        </m:r>
                      </m:sub>
                    </m:sSub>
                  </m:oMath>
                </a14:m>
                <a:r>
                  <a:rPr lang="de-DE" dirty="0"/>
                  <a:t> - represents the „isolated“ system only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2F790F-B56A-DA44-C6B8-1787352F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64" y="2093976"/>
                <a:ext cx="6251429" cy="408189"/>
              </a:xfrm>
              <a:prstGeom prst="rect">
                <a:avLst/>
              </a:prstGeom>
              <a:blipFill>
                <a:blip r:embed="rId4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19138D-CC5D-75FB-FC05-1E48AF035EE2}"/>
                  </a:ext>
                </a:extLst>
              </p:cNvPr>
              <p:cNvSpPr txBox="1"/>
              <p:nvPr/>
            </p:nvSpPr>
            <p:spPr>
              <a:xfrm>
                <a:off x="5477564" y="2384047"/>
                <a:ext cx="62153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env</m:t>
                        </m:r>
                      </m:sub>
                    </m:sSub>
                  </m:oMath>
                </a14:m>
                <a:r>
                  <a:rPr lang="de-DE" dirty="0"/>
                  <a:t> - is the Hamiltonian of the environment alone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19138D-CC5D-75FB-FC05-1E48AF035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64" y="2384047"/>
                <a:ext cx="6215331" cy="369332"/>
              </a:xfrm>
              <a:prstGeom prst="rect">
                <a:avLst/>
              </a:prstGeom>
              <a:blipFill>
                <a:blip r:embed="rId5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99FEF6-E97B-8BE2-644C-63A95D1560ED}"/>
                  </a:ext>
                </a:extLst>
              </p:cNvPr>
              <p:cNvSpPr txBox="1"/>
              <p:nvPr/>
            </p:nvSpPr>
            <p:spPr>
              <a:xfrm>
                <a:off x="5079939" y="2647827"/>
                <a:ext cx="6215331" cy="379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0" i="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de-DE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int</m:t>
                        </m:r>
                      </m:sub>
                    </m:sSub>
                  </m:oMath>
                </a14:m>
                <a:r>
                  <a:rPr lang="de-DE" dirty="0"/>
                  <a:t>   - interaction between bath and system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99FEF6-E97B-8BE2-644C-63A95D15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939" y="2647827"/>
                <a:ext cx="6215331" cy="379784"/>
              </a:xfrm>
              <a:prstGeom prst="rect">
                <a:avLst/>
              </a:prstGeom>
              <a:blipFill>
                <a:blip r:embed="rId6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A3A6E9-48BF-35DA-D1A8-265FFB411D7C}"/>
                  </a:ext>
                </a:extLst>
              </p:cNvPr>
              <p:cNvSpPr txBox="1"/>
              <p:nvPr/>
            </p:nvSpPr>
            <p:spPr>
              <a:xfrm>
                <a:off x="5477564" y="2968973"/>
                <a:ext cx="61446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de-DE" dirty="0"/>
                  <a:t>  - adimensional constant representing interaction strength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A3A6E9-48BF-35DA-D1A8-265FFB411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64" y="2968973"/>
                <a:ext cx="6144653" cy="369332"/>
              </a:xfrm>
              <a:prstGeom prst="rect">
                <a:avLst/>
              </a:prstGeom>
              <a:blipFill>
                <a:blip r:embed="rId7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7DDB385-D9DD-C2DF-F027-0D9C1E2B1792}"/>
              </a:ext>
            </a:extLst>
          </p:cNvPr>
          <p:cNvSpPr txBox="1"/>
          <p:nvPr/>
        </p:nvSpPr>
        <p:spPr>
          <a:xfrm>
            <a:off x="480736" y="3396918"/>
            <a:ext cx="49968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Reduced system state 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55E3F8-D6A4-422E-6430-30E46FEC1C17}"/>
                  </a:ext>
                </a:extLst>
              </p:cNvPr>
              <p:cNvSpPr txBox="1"/>
              <p:nvPr/>
            </p:nvSpPr>
            <p:spPr>
              <a:xfrm>
                <a:off x="-263058" y="4071285"/>
                <a:ext cx="6096000" cy="1161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sub>
                      </m:sSub>
                      <m:d>
                        <m:d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sSub>
                        <m:sSub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env</m:t>
                          </m:r>
                        </m:sub>
                      </m:sSub>
                      <m:d>
                        <m:d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2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tot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de-DE" sz="2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2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55E3F8-D6A4-422E-6430-30E46FEC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3058" y="4071285"/>
                <a:ext cx="6096000" cy="11615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AA8D02-B0CA-EA0C-76DE-27B47EC8E1EC}"/>
                  </a:ext>
                </a:extLst>
              </p:cNvPr>
              <p:cNvSpPr txBox="1"/>
              <p:nvPr/>
            </p:nvSpPr>
            <p:spPr>
              <a:xfrm>
                <a:off x="5352937" y="3880646"/>
                <a:ext cx="66652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80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de-DE" sz="2800" dirty="0"/>
                  <a:t> – time evolution operator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AA8D02-B0CA-EA0C-76DE-27B47EC8E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937" y="3880646"/>
                <a:ext cx="6665258" cy="523220"/>
              </a:xfrm>
              <a:prstGeom prst="rect">
                <a:avLst/>
              </a:prstGeom>
              <a:blipFill>
                <a:blip r:embed="rId9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FE2826-C8FA-7FC2-A73D-1D88F0455986}"/>
                  </a:ext>
                </a:extLst>
              </p:cNvPr>
              <p:cNvSpPr txBox="1"/>
              <p:nvPr/>
            </p:nvSpPr>
            <p:spPr>
              <a:xfrm>
                <a:off x="5352937" y="4334788"/>
                <a:ext cx="666525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tot</m:t>
                        </m:r>
                      </m:sub>
                    </m:sSub>
                    <m:d>
                      <m:d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sz="2800" dirty="0"/>
                  <a:t> - initial state of the combined system and environment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FE2826-C8FA-7FC2-A73D-1D88F0455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937" y="4334788"/>
                <a:ext cx="6665258" cy="954107"/>
              </a:xfrm>
              <a:prstGeom prst="rect">
                <a:avLst/>
              </a:prstGeom>
              <a:blipFill>
                <a:blip r:embed="rId10"/>
                <a:stretch>
                  <a:fillRect l="-1830" t="-6369" b="-165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DA910C2-CF0C-6BE1-B01F-DEC17C42BD97}"/>
              </a:ext>
            </a:extLst>
          </p:cNvPr>
          <p:cNvSpPr txBox="1"/>
          <p:nvPr/>
        </p:nvSpPr>
        <p:spPr>
          <a:xfrm>
            <a:off x="347707" y="5383969"/>
            <a:ext cx="66652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C00000"/>
                </a:solidFill>
              </a:rPr>
              <a:t>Challenging or impossible to solve in most cases ! 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755BA222-68F5-6EB1-7E84-5C207C951361}"/>
              </a:ext>
            </a:extLst>
          </p:cNvPr>
          <p:cNvSpPr/>
          <p:nvPr/>
        </p:nvSpPr>
        <p:spPr>
          <a:xfrm flipV="1">
            <a:off x="1828801" y="4688097"/>
            <a:ext cx="389965" cy="5015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21E46D-BB18-A1F0-3235-C21FC495C983}"/>
                  </a:ext>
                </a:extLst>
              </p:cNvPr>
              <p:cNvSpPr txBox="1"/>
              <p:nvPr/>
            </p:nvSpPr>
            <p:spPr>
              <a:xfrm>
                <a:off x="-572274" y="1177794"/>
                <a:ext cx="6405216" cy="1137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de-DE" sz="2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ℏ</m:t>
                      </m:r>
                      <m:f>
                        <m:f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sz="2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de-DE" sz="2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Ψ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de-DE" sz="2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⟩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de-DE" sz="2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de-DE" sz="2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Ψ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de-DE" sz="2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⟩</m:t>
                      </m:r>
                    </m:oMath>
                  </m:oMathPara>
                </a14:m>
                <a:endParaRPr lang="de-DE" sz="28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21E46D-BB18-A1F0-3235-C21FC495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2274" y="1177794"/>
                <a:ext cx="6405216" cy="11371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D7F4D-6FC5-07CA-DDBB-9E8958316863}"/>
                  </a:ext>
                </a:extLst>
              </p:cNvPr>
              <p:cNvSpPr txBox="1"/>
              <p:nvPr/>
            </p:nvSpPr>
            <p:spPr>
              <a:xfrm>
                <a:off x="883114" y="2302176"/>
                <a:ext cx="6405612" cy="576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24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de-DE" sz="240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de-DE" sz="240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24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sys</m:t>
                        </m:r>
                      </m:sub>
                    </m:sSub>
                    <m:r>
                      <a:rPr lang="de-DE" sz="2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24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env</m:t>
                        </m:r>
                      </m:sub>
                    </m:sSub>
                    <m:r>
                      <a:rPr lang="de-DE" sz="2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sz="2400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λ</m:t>
                    </m:r>
                    <m:sSub>
                      <m:sSubPr>
                        <m:ctrlP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24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int</m:t>
                        </m:r>
                      </m:sub>
                    </m:sSub>
                    <m:r>
                      <a:rPr lang="de-DE" sz="2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de-DE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D7F4D-6FC5-07CA-DDBB-9E8958316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14" y="2302176"/>
                <a:ext cx="6405612" cy="576568"/>
              </a:xfrm>
              <a:prstGeom prst="rect">
                <a:avLst/>
              </a:prstGeom>
              <a:blipFill>
                <a:blip r:embed="rId12"/>
                <a:stretch>
                  <a:fillRect l="-1522" b="-170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B8F87B-A178-0837-255B-90F814CAB486}"/>
                  </a:ext>
                </a:extLst>
              </p:cNvPr>
              <p:cNvSpPr txBox="1"/>
              <p:nvPr/>
            </p:nvSpPr>
            <p:spPr>
              <a:xfrm>
                <a:off x="347707" y="367813"/>
                <a:ext cx="586232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Quantum systems with described by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sz="2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  <m:r>
                      <a:rPr lang="de-DE" sz="2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de-DE" sz="28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 </a:t>
                </a:r>
                <a:endParaRPr lang="de-D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B8F87B-A178-0837-255B-90F814CAB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7" y="367813"/>
                <a:ext cx="5862320" cy="954107"/>
              </a:xfrm>
              <a:prstGeom prst="rect">
                <a:avLst/>
              </a:prstGeom>
              <a:blipFill>
                <a:blip r:embed="rId13"/>
                <a:stretch>
                  <a:fillRect l="-1871" t="-6369" r="-1975" b="-165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9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 animBg="1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FA008B-4D8A-9E46-D749-96C6F0E776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777" y="247837"/>
                <a:ext cx="10515600" cy="2051610"/>
              </a:xfrm>
            </p:spPr>
            <p:txBody>
              <a:bodyPr/>
              <a:lstStyle/>
              <a:p>
                <a:r>
                  <a:rPr lang="de-DE" dirty="0"/>
                  <a:t>For (λ ≪ 1)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tot</m:t>
                        </m:r>
                      </m:sub>
                    </m:sSub>
                    <m:d>
                      <m:d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2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  <m:d>
                      <m:d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2800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⊗</m:t>
                    </m:r>
                    <m:sSub>
                      <m:sSubPr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env</m:t>
                        </m:r>
                      </m:sub>
                    </m:sSub>
                    <m:r>
                      <a:rPr lang="de-DE" sz="2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(0)</m:t>
                    </m:r>
                    <m:r>
                      <a:rPr lang="de-DE" sz="2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de-DE" sz="28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de-DE" dirty="0"/>
                  <a:t>Further we assume Markovian dynamics.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FA008B-4D8A-9E46-D749-96C6F0E776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777" y="247837"/>
                <a:ext cx="10515600" cy="2051610"/>
              </a:xfrm>
              <a:blipFill>
                <a:blip r:embed="rId3"/>
                <a:stretch>
                  <a:fillRect l="-1043" t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ECA0F9-B7A2-9C54-A203-EE4E4B1A84AC}"/>
              </a:ext>
            </a:extLst>
          </p:cNvPr>
          <p:cNvSpPr txBox="1"/>
          <p:nvPr/>
        </p:nvSpPr>
        <p:spPr>
          <a:xfrm>
            <a:off x="7374120" y="8873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This simplifies the analysis significantly!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86382E-8521-4F10-D65E-72DB20C0FE4D}"/>
                  </a:ext>
                </a:extLst>
              </p:cNvPr>
              <p:cNvSpPr txBox="1"/>
              <p:nvPr/>
            </p:nvSpPr>
            <p:spPr>
              <a:xfrm>
                <a:off x="-654423" y="1206301"/>
                <a:ext cx="6096000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de-DE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800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800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sub>
                      </m:sSub>
                      <m:d>
                        <m:d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2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86382E-8521-4F10-D65E-72DB20C0F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4423" y="1206301"/>
                <a:ext cx="6096000" cy="1135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E9E06F-89A9-D7EA-49F5-A97F61076D74}"/>
              </a:ext>
            </a:extLst>
          </p:cNvPr>
          <p:cNvSpPr txBox="1">
            <a:spLocks/>
          </p:cNvSpPr>
          <p:nvPr/>
        </p:nvSpPr>
        <p:spPr>
          <a:xfrm>
            <a:off x="183777" y="2274656"/>
            <a:ext cx="10515600" cy="57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Its action on the density operator is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EDC67C-7332-1F87-7D8B-19D94D252162}"/>
                  </a:ext>
                </a:extLst>
              </p:cNvPr>
              <p:cNvSpPr txBox="1"/>
              <p:nvPr/>
            </p:nvSpPr>
            <p:spPr>
              <a:xfrm>
                <a:off x="3945121" y="1493527"/>
                <a:ext cx="6096000" cy="561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de-DE" sz="280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begChr m:val="["/>
                        <m:endChr m:val="]"/>
                        <m:ctrlP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800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</m:e>
                    </m:d>
                    <m:r>
                      <a:rPr lang="de-DE" sz="2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de-DE" sz="2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time independent generator.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EDC67C-7332-1F87-7D8B-19D94D252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21" y="1493527"/>
                <a:ext cx="6096000" cy="561244"/>
              </a:xfrm>
              <a:prstGeom prst="rect">
                <a:avLst/>
              </a:prstGeom>
              <a:blipFill>
                <a:blip r:embed="rId5"/>
                <a:stretch>
                  <a:fillRect t="-4348" b="-29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C2BE7A-12C7-7AC7-B7C1-4BF770494905}"/>
                  </a:ext>
                </a:extLst>
              </p:cNvPr>
              <p:cNvSpPr txBox="1"/>
              <p:nvPr/>
            </p:nvSpPr>
            <p:spPr>
              <a:xfrm>
                <a:off x="116543" y="2551250"/>
                <a:ext cx="10784541" cy="1428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sys</m:t>
                              </m:r>
                            </m:sub>
                          </m:s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8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800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d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2800" i="1" kern="1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800" kern="1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800" kern="1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i="1" kern="100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800" kern="100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ρ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sz="2800" kern="100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de-DE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2800" i="1" kern="100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800" kern="100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ρ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sz="2800" kern="100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de-DE" sz="2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C2BE7A-12C7-7AC7-B7C1-4BF770494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3" y="2551250"/>
                <a:ext cx="10784541" cy="1428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B96817-0358-F26F-85E5-C9F8FA2BA012}"/>
                  </a:ext>
                </a:extLst>
              </p:cNvPr>
              <p:cNvSpPr txBox="1"/>
              <p:nvPr/>
            </p:nvSpPr>
            <p:spPr>
              <a:xfrm>
                <a:off x="-1801907" y="4283715"/>
                <a:ext cx="12460941" cy="1428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𝒪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𝒪</m:t>
                          </m:r>
                        </m:e>
                      </m:acc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𝒪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𝒪</m:t>
                              </m:r>
                              <m:sSub>
                                <m:sSub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lit/>
                                </m:r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sSubSup>
                                <m:sSubSup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𝒪</m:t>
                              </m:r>
                              <m:r>
                                <m:rPr>
                                  <m:lit/>
                                </m:rPr>
                                <a:rPr lang="de-DE" sz="2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e>
                          </m:d>
                        </m:e>
                      </m:nary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B96817-0358-F26F-85E5-C9F8FA2B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1907" y="4283715"/>
                <a:ext cx="12460941" cy="1428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56BE8-86D4-F22A-9B22-3F0C1269425A}"/>
                  </a:ext>
                </a:extLst>
              </p:cNvPr>
              <p:cNvSpPr txBox="1"/>
              <p:nvPr/>
            </p:nvSpPr>
            <p:spPr>
              <a:xfrm>
                <a:off x="222774" y="5686851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sz="2800" dirty="0"/>
                  <a:t> - „jump operators“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56BE8-86D4-F22A-9B22-3F0C1269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74" y="5686851"/>
                <a:ext cx="6096000" cy="523220"/>
              </a:xfrm>
              <a:prstGeom prst="rect">
                <a:avLst/>
              </a:prstGeom>
              <a:blipFill>
                <a:blip r:embed="rId8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769C78-D08D-C21F-8D63-27DD4A277E18}"/>
                  </a:ext>
                </a:extLst>
              </p:cNvPr>
              <p:cNvSpPr txBox="1"/>
              <p:nvPr/>
            </p:nvSpPr>
            <p:spPr>
              <a:xfrm>
                <a:off x="222774" y="6189873"/>
                <a:ext cx="66630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de-DE" sz="2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sz="2800" dirty="0"/>
                  <a:t> - rates for jump processes.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769C78-D08D-C21F-8D63-27DD4A277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74" y="6189873"/>
                <a:ext cx="6663016" cy="523220"/>
              </a:xfrm>
              <a:prstGeom prst="rect">
                <a:avLst/>
              </a:prstGeom>
              <a:blipFill>
                <a:blip r:embed="rId9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524A32-7235-8BA4-AEAA-E8BC48948911}"/>
                  </a:ext>
                </a:extLst>
              </p:cNvPr>
              <p:cNvSpPr txBox="1"/>
              <p:nvPr/>
            </p:nvSpPr>
            <p:spPr>
              <a:xfrm>
                <a:off x="3600578" y="5699645"/>
                <a:ext cx="69476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,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de-DE" sz="2800" dirty="0"/>
                  <a:t> - operator of the system,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524A32-7235-8BA4-AEAA-E8BC48948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578" y="5699645"/>
                <a:ext cx="6947646" cy="523220"/>
              </a:xfrm>
              <a:prstGeom prst="rect">
                <a:avLst/>
              </a:prstGeom>
              <a:blipFill>
                <a:blip r:embed="rId10"/>
                <a:stretch>
                  <a:fillRect l="-1844" t="-12791" b="-313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04F73F2-F06B-376D-2863-309CC37BF3BD}"/>
              </a:ext>
            </a:extLst>
          </p:cNvPr>
          <p:cNvSpPr txBox="1"/>
          <p:nvPr/>
        </p:nvSpPr>
        <p:spPr>
          <a:xfrm>
            <a:off x="183777" y="3986545"/>
            <a:ext cx="7922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The adjoint action is given by </a:t>
            </a:r>
          </a:p>
        </p:txBody>
      </p:sp>
    </p:spTree>
    <p:extLst>
      <p:ext uri="{BB962C8B-B14F-4D97-AF65-F5344CB8AC3E}">
        <p14:creationId xmlns:p14="http://schemas.microsoft.com/office/powerpoint/2010/main" val="204276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7F43-BEB2-0AAB-2CEC-AB8E29F1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Theoretical background: </a:t>
            </a:r>
            <a:br>
              <a:rPr lang="de-DE" dirty="0"/>
            </a:br>
            <a:r>
              <a:rPr lang="de-DE" dirty="0"/>
              <a:t>Time crystals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48E3C-0EF1-12B2-3E38-987A63F9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systems relax into stationary states.</a:t>
            </a:r>
          </a:p>
          <a:p>
            <a:r>
              <a:rPr lang="en-US" dirty="0"/>
              <a:t>Instead of relaxing to a stationary state, some systems exhibit periodic oscillations </a:t>
            </a:r>
            <a:r>
              <a:rPr lang="de-DE" b="1" dirty="0"/>
              <a:t>[1,2]</a:t>
            </a:r>
            <a:r>
              <a:rPr lang="en-US" dirty="0"/>
              <a:t>.</a:t>
            </a:r>
          </a:p>
          <a:p>
            <a:r>
              <a:rPr lang="en-US" dirty="0"/>
              <a:t>They break temporal translation symmetry </a:t>
            </a:r>
            <a:r>
              <a:rPr lang="de-DE" b="1" dirty="0"/>
              <a:t>[1,2]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99282-3474-41F6-DF95-EDB6F3DB7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64" y="3809433"/>
            <a:ext cx="4352136" cy="2683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CCA630-5165-914A-156B-A76F7F5CBAAB}"/>
              </a:ext>
            </a:extLst>
          </p:cNvPr>
          <p:cNvSpPr txBox="1"/>
          <p:nvPr/>
        </p:nvSpPr>
        <p:spPr>
          <a:xfrm>
            <a:off x="6636124" y="43546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[1] F. Wilczek</a:t>
            </a:r>
            <a:r>
              <a:rPr lang="de-DE" dirty="0"/>
              <a:t>, “Quantum time crystals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B1E16-D5D2-189B-E52D-91607DA101D5}"/>
              </a:ext>
            </a:extLst>
          </p:cNvPr>
          <p:cNvSpPr txBox="1"/>
          <p:nvPr/>
        </p:nvSpPr>
        <p:spPr>
          <a:xfrm>
            <a:off x="6636124" y="4858887"/>
            <a:ext cx="54258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[2] R. Mattes, I. Lesanovsky, and F. Carollo</a:t>
            </a:r>
            <a:r>
              <a:rPr lang="de-DE" dirty="0"/>
              <a:t>, “Entangled time-crystal phase in an open quantum</a:t>
            </a:r>
          </a:p>
          <a:p>
            <a:r>
              <a:rPr lang="de-DE" dirty="0"/>
              <a:t>light-matter system</a:t>
            </a:r>
          </a:p>
        </p:txBody>
      </p:sp>
    </p:spTree>
    <p:extLst>
      <p:ext uri="{BB962C8B-B14F-4D97-AF65-F5344CB8AC3E}">
        <p14:creationId xmlns:p14="http://schemas.microsoft.com/office/powerpoint/2010/main" val="280964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DD30-B960-BD23-E197-0C6597EB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Theoretical backgrounds: </a:t>
            </a:r>
            <a:br>
              <a:rPr lang="de-DE" dirty="0"/>
            </a:br>
            <a:r>
              <a:rPr lang="de-DE" dirty="0"/>
              <a:t>Dark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6C46E-27C6-5655-A686-E037D4C586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dirty="0"/>
                  <a:t>A dark state is a pure stationary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m:rPr>
                            <m:nor/>
                          </m:rPr>
                          <a:rPr lang="de-DE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SS</m:t>
                        </m:r>
                      </m:sub>
                    </m:sSub>
                    <m:r>
                      <a:rPr lang="de-DE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de-DE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</m:d>
                  </m:oMath>
                </a14:m>
                <a:r>
                  <a:rPr lang="de-DE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de-DE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state must fulfill the conditions </a:t>
                </a:r>
                <a:r>
                  <a:rPr lang="de-DE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[1]</a:t>
                </a:r>
                <a:r>
                  <a:rPr lang="de-DE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de-DE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de-DE" dirty="0"/>
                  <a:t>A paradigm for such a system would be </a:t>
                </a:r>
                <a:r>
                  <a:rPr lang="de-DE" b="1" dirty="0"/>
                  <a:t>[1]</a:t>
                </a:r>
                <a:r>
                  <a:rPr lang="de-DE" dirty="0"/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With dark state: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6C46E-27C6-5655-A686-E037D4C58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31F534-6FAB-04A6-5571-2F18A5E12F9D}"/>
                  </a:ext>
                </a:extLst>
              </p:cNvPr>
              <p:cNvSpPr txBox="1"/>
              <p:nvPr/>
            </p:nvSpPr>
            <p:spPr>
              <a:xfrm>
                <a:off x="61843" y="5422978"/>
                <a:ext cx="6745356" cy="2806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2800"/>
                            <m:t>D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8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8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de-DE" sz="28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8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sz="2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8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>
                          <a:latin typeface="Cambria Math" panose="02040503050406030204" pitchFamily="18" charset="0"/>
                        </a:rPr>
                        <m:t>|2⟩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sz="2800" dirty="0"/>
              </a:p>
              <a:p>
                <a:r>
                  <a:rPr lang="de-DE" sz="2800" dirty="0"/>
                  <a:t> </a:t>
                </a:r>
              </a:p>
              <a:p>
                <a:r>
                  <a:rPr lang="de-DE" sz="2800" dirty="0"/>
                  <a:t> </a:t>
                </a:r>
              </a:p>
              <a:p>
                <a:r>
                  <a:rPr lang="de-DE" sz="2800" dirty="0"/>
                  <a:t> </a:t>
                </a:r>
              </a:p>
              <a:p>
                <a:r>
                  <a:rPr lang="de-DE" sz="2800" dirty="0"/>
                  <a:t> 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31F534-6FAB-04A6-5571-2F18A5E1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3" y="5422978"/>
                <a:ext cx="6745356" cy="2806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67B0F20B-46B9-86B5-8EF4-4E0296320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81" y="2442820"/>
            <a:ext cx="2278579" cy="2630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345A2F-1528-8876-D703-DFD35F204C9C}"/>
                  </a:ext>
                </a:extLst>
              </p:cNvPr>
              <p:cNvSpPr txBox="1"/>
              <p:nvPr/>
            </p:nvSpPr>
            <p:spPr>
              <a:xfrm>
                <a:off x="-530087" y="3340604"/>
                <a:ext cx="6096000" cy="183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sz="2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</m:d>
                      <m:r>
                        <a:rPr lang="de-DE" sz="2800" b="0" i="0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de-DE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345A2F-1528-8876-D703-DFD35F204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087" y="3340604"/>
                <a:ext cx="6096000" cy="1835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FEC48-C425-C73A-044A-E139E0977C41}"/>
                  </a:ext>
                </a:extLst>
              </p:cNvPr>
              <p:cNvSpPr txBox="1"/>
              <p:nvPr/>
            </p:nvSpPr>
            <p:spPr>
              <a:xfrm>
                <a:off x="1789929" y="3340604"/>
                <a:ext cx="6778486" cy="690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de-DE" sz="2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2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</m:d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=0,</m:t>
                      </m:r>
                      <m:r>
                        <a:rPr lang="de-DE" sz="2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de-DE" sz="2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de-DE" sz="2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de-DE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FEC48-C425-C73A-044A-E139E0977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929" y="3340604"/>
                <a:ext cx="6778486" cy="6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5FC6C1-5413-0860-8DE3-426EDE31CA6B}"/>
                  </a:ext>
                </a:extLst>
              </p:cNvPr>
              <p:cNvSpPr txBox="1"/>
              <p:nvPr/>
            </p:nvSpPr>
            <p:spPr>
              <a:xfrm>
                <a:off x="994575" y="4465403"/>
                <a:ext cx="91426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 ( |1</m:t>
                    </m:r>
                    <m:r>
                      <a:rPr lang="de-DE" sz="2800">
                        <a:latin typeface="Cambria Math" panose="02040503050406030204" pitchFamily="18" charset="0"/>
                      </a:rPr>
                      <m:t>⟩⟨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2|+</m:t>
                    </m:r>
                    <m:d>
                      <m:dPr>
                        <m:begChr m:val="|"/>
                        <m:endChr m:val="⟩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de-DE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>
                        <a:latin typeface="Cambria Math" panose="02040503050406030204" pitchFamily="18" charset="0"/>
                      </a:rPr>
                      <m:t>⟨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1|)+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de-DE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( |0</m:t>
                    </m:r>
                    <m:r>
                      <a:rPr lang="de-DE" sz="2800">
                        <a:latin typeface="Cambria Math" panose="02040503050406030204" pitchFamily="18" charset="0"/>
                      </a:rPr>
                      <m:t>⟩⟨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1|+|1</m:t>
                    </m:r>
                    <m:r>
                      <a:rPr lang="de-DE" sz="2800">
                        <a:latin typeface="Cambria Math" panose="02040503050406030204" pitchFamily="18" charset="0"/>
                      </a:rPr>
                      <m:t>⟩⟨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0| )</m:t>
                    </m:r>
                  </m:oMath>
                </a14:m>
                <a:r>
                  <a:rPr lang="de-DE" sz="2800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5FC6C1-5413-0860-8DE3-426EDE31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75" y="4465403"/>
                <a:ext cx="9142675" cy="523220"/>
              </a:xfrm>
              <a:prstGeom prst="rect">
                <a:avLst/>
              </a:prstGeom>
              <a:blipFill>
                <a:blip r:embed="rId8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8C561C-152D-51C0-C0AE-F9F0FC66ED92}"/>
              </a:ext>
            </a:extLst>
          </p:cNvPr>
          <p:cNvSpPr txBox="1"/>
          <p:nvPr/>
        </p:nvSpPr>
        <p:spPr>
          <a:xfrm>
            <a:off x="6196852" y="6042425"/>
            <a:ext cx="6454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[1] M. O. Scully und M. S. Zubairy</a:t>
            </a:r>
            <a:r>
              <a:rPr lang="de-DE" dirty="0"/>
              <a:t>, </a:t>
            </a:r>
            <a:r>
              <a:rPr lang="de-DE" i="1" dirty="0"/>
              <a:t>Quantum Optics</a:t>
            </a:r>
            <a:r>
              <a:rPr lang="de-DE" dirty="0"/>
              <a:t>, Cambridge University Press, Cambridge, 1997.</a:t>
            </a:r>
          </a:p>
        </p:txBody>
      </p:sp>
    </p:spTree>
    <p:extLst>
      <p:ext uri="{BB962C8B-B14F-4D97-AF65-F5344CB8AC3E}">
        <p14:creationId xmlns:p14="http://schemas.microsoft.com/office/powerpoint/2010/main" val="15529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1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369D-FEC9-F675-E302-792EEB4C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6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Theoretical backgrounds: </a:t>
            </a:r>
            <a:br>
              <a:rPr lang="de-DE" dirty="0"/>
            </a:br>
            <a:r>
              <a:rPr lang="de-DE" dirty="0"/>
              <a:t>EIT (electromagnetically induced transperency)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6308-A128-F736-1033-4F191BDC3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649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Associated with dark states is electromagnetically </a:t>
            </a:r>
            <a:r>
              <a:rPr lang="en-US" dirty="0" err="1"/>
              <a:t>inducedtransparency</a:t>
            </a:r>
            <a:r>
              <a:rPr lang="en-US" dirty="0"/>
              <a:t> (EIT).</a:t>
            </a:r>
          </a:p>
          <a:p>
            <a:r>
              <a:rPr lang="en-US" dirty="0"/>
              <a:t>Opaque medium becoming transparent </a:t>
            </a:r>
            <a:r>
              <a:rPr lang="en-US" b="1" dirty="0"/>
              <a:t>[1]</a:t>
            </a:r>
            <a:r>
              <a:rPr lang="en-US" dirty="0"/>
              <a:t>.</a:t>
            </a:r>
          </a:p>
          <a:p>
            <a:r>
              <a:rPr lang="de-DE" dirty="0"/>
              <a:t>A medium needs to be atleast 3-level  for EIT </a:t>
            </a:r>
            <a:r>
              <a:rPr lang="en-US" b="1" dirty="0"/>
              <a:t>[1]</a:t>
            </a:r>
            <a:r>
              <a:rPr lang="de-DE" dirty="0"/>
              <a:t>.</a:t>
            </a:r>
            <a:endParaRPr lang="en-US" dirty="0"/>
          </a:p>
          <a:p>
            <a:endParaRPr lang="de-DE" dirty="0"/>
          </a:p>
        </p:txBody>
      </p:sp>
      <p:pic>
        <p:nvPicPr>
          <p:cNvPr id="5" name="Picture 4" descr="A diagram of a field">
            <a:extLst>
              <a:ext uri="{FF2B5EF4-FFF2-40B4-BE49-F238E27FC236}">
                <a16:creationId xmlns:a16="http://schemas.microsoft.com/office/drawing/2014/main" id="{E0E5EAE0-4766-3EA7-BA04-51E111B9C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33" y="3161551"/>
            <a:ext cx="4549523" cy="3485227"/>
          </a:xfrm>
          <a:prstGeom prst="rect">
            <a:avLst/>
          </a:prstGeom>
        </p:spPr>
      </p:pic>
      <p:pic>
        <p:nvPicPr>
          <p:cNvPr id="7" name="Picture 6" descr="A diagram of a field">
            <a:extLst>
              <a:ext uri="{FF2B5EF4-FFF2-40B4-BE49-F238E27FC236}">
                <a16:creationId xmlns:a16="http://schemas.microsoft.com/office/drawing/2014/main" id="{EC347210-4729-90D0-909D-503D777F4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13" y="3161552"/>
            <a:ext cx="6861261" cy="3485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2D26CB-4294-BE91-16BC-6066D30B7D53}"/>
              </a:ext>
            </a:extLst>
          </p:cNvPr>
          <p:cNvSpPr txBox="1"/>
          <p:nvPr/>
        </p:nvSpPr>
        <p:spPr>
          <a:xfrm>
            <a:off x="8225182" y="1934958"/>
            <a:ext cx="3927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[1] M. Fleischhauer, A. Imamoglu, and J. P. Marangos</a:t>
            </a:r>
            <a:r>
              <a:rPr lang="de-DE" dirty="0"/>
              <a:t>, “Electromagnetically induced trans-</a:t>
            </a:r>
          </a:p>
          <a:p>
            <a:r>
              <a:rPr lang="de-DE" dirty="0"/>
              <a:t>parency: optics in coherent media</a:t>
            </a:r>
          </a:p>
        </p:txBody>
      </p:sp>
    </p:spTree>
    <p:extLst>
      <p:ext uri="{BB962C8B-B14F-4D97-AF65-F5344CB8AC3E}">
        <p14:creationId xmlns:p14="http://schemas.microsoft.com/office/powerpoint/2010/main" val="425846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31ED-49E6-3200-FA0A-D14E2838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Theoretical backgrounds: </a:t>
            </a:r>
            <a:br>
              <a:rPr lang="de-DE" dirty="0"/>
            </a:br>
            <a:r>
              <a:rPr lang="de-DE" dirty="0"/>
              <a:t>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5F88C-863F-6E20-2F6F-0AAC13DA0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 stationary state is a dark state if decoupled from a certain interaction (cavity field in our case).</a:t>
            </a:r>
          </a:p>
          <a:p>
            <a:r>
              <a:rPr lang="de-DE" dirty="0"/>
              <a:t>Transition matrix elements </a:t>
            </a:r>
            <a:r>
              <a:rPr lang="en-US" dirty="0"/>
              <a:t>(such as dipole moments) vanish</a:t>
            </a:r>
            <a:r>
              <a:rPr lang="de-DE" dirty="0"/>
              <a:t>.</a:t>
            </a:r>
          </a:p>
          <a:p>
            <a:r>
              <a:rPr lang="de-DE" dirty="0"/>
              <a:t>State is immune to certain loss mechanisms e.g. cavity losses.</a:t>
            </a:r>
          </a:p>
        </p:txBody>
      </p:sp>
    </p:spTree>
    <p:extLst>
      <p:ext uri="{BB962C8B-B14F-4D97-AF65-F5344CB8AC3E}">
        <p14:creationId xmlns:p14="http://schemas.microsoft.com/office/powerpoint/2010/main" val="167354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1626</Words>
  <Application>Microsoft Office PowerPoint</Application>
  <PresentationFormat>Widescreen</PresentationFormat>
  <Paragraphs>243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Times New Roman</vt:lpstr>
      <vt:lpstr>Office Theme</vt:lpstr>
      <vt:lpstr>Nonequilibrium phase diagram of an atom-cavity system with three-level atoms</vt:lpstr>
      <vt:lpstr>Contents</vt:lpstr>
      <vt:lpstr>Theoretical background:  Quantum systems</vt:lpstr>
      <vt:lpstr>PowerPoint Presentation</vt:lpstr>
      <vt:lpstr>PowerPoint Presentation</vt:lpstr>
      <vt:lpstr>Theoretical background:  Time crystals</vt:lpstr>
      <vt:lpstr>Theoretical backgrounds:  Dark states</vt:lpstr>
      <vt:lpstr>Theoretical backgrounds:  EIT (electromagnetically induced transperency)</vt:lpstr>
      <vt:lpstr>Theoretical backgrounds:  EIT</vt:lpstr>
      <vt:lpstr>Framework </vt:lpstr>
      <vt:lpstr>Framework</vt:lpstr>
      <vt:lpstr>PowerPoint Presentation</vt:lpstr>
      <vt:lpstr>Framework - Equations of motion</vt:lpstr>
      <vt:lpstr>PowerPoint Presentation</vt:lpstr>
      <vt:lpstr>Phase diagram </vt:lpstr>
      <vt:lpstr>PowerPoint Presentation</vt:lpstr>
      <vt:lpstr>PowerPoint Presentation</vt:lpstr>
      <vt:lpstr>Is it possible to interpret this  dark state to EIT ?</vt:lpstr>
      <vt:lpstr>PowerPoint Presentation</vt:lpstr>
      <vt:lpstr>Here Δ_1=Δ_2=0. No time crystal can be found! </vt:lpstr>
      <vt:lpstr> Δ_1=Δ_2=0,Ω=κ. </vt:lpstr>
      <vt:lpstr>Stability</vt:lpstr>
      <vt:lpstr>Outlook and conclusion</vt:lpstr>
      <vt:lpstr>Time crystal extra material</vt:lpstr>
      <vt:lpstr>Limit cycle in magnetization space</vt:lpstr>
      <vt:lpstr>Stationary- / Dark- state stability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Petra Haffner</dc:creator>
  <cp:lastModifiedBy>Petra Haffner</cp:lastModifiedBy>
  <cp:revision>57</cp:revision>
  <dcterms:created xsi:type="dcterms:W3CDTF">2025-01-25T11:24:21Z</dcterms:created>
  <dcterms:modified xsi:type="dcterms:W3CDTF">2025-02-06T16:19:15Z</dcterms:modified>
</cp:coreProperties>
</file>